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626" r:id="rId5"/>
    <p:sldId id="598" r:id="rId6"/>
    <p:sldId id="629" r:id="rId7"/>
    <p:sldId id="630" r:id="rId8"/>
    <p:sldId id="631" r:id="rId9"/>
    <p:sldId id="640" r:id="rId10"/>
    <p:sldId id="641" r:id="rId11"/>
    <p:sldId id="643" r:id="rId12"/>
    <p:sldId id="637" r:id="rId13"/>
    <p:sldId id="638" r:id="rId14"/>
    <p:sldId id="639" r:id="rId15"/>
    <p:sldId id="644" r:id="rId16"/>
    <p:sldId id="632" r:id="rId17"/>
    <p:sldId id="636" r:id="rId18"/>
    <p:sldId id="642" r:id="rId19"/>
    <p:sldId id="633" r:id="rId20"/>
    <p:sldId id="661" r:id="rId21"/>
    <p:sldId id="634" r:id="rId22"/>
    <p:sldId id="659" r:id="rId23"/>
    <p:sldId id="660" r:id="rId24"/>
    <p:sldId id="654" r:id="rId25"/>
    <p:sldId id="655" r:id="rId26"/>
    <p:sldId id="656" r:id="rId27"/>
    <p:sldId id="669" r:id="rId28"/>
    <p:sldId id="670" r:id="rId29"/>
    <p:sldId id="672" r:id="rId30"/>
    <p:sldId id="363" r:id="rId31"/>
  </p:sldIdLst>
  <p:sldSz cx="9144000" cy="5143500" type="screen16x9"/>
  <p:notesSz cx="6858000" cy="9144000"/>
  <p:embeddedFontLst>
    <p:embeddedFont>
      <p:font typeface="微软雅黑" panose="020B0503020204020204" charset="-122"/>
      <p:regular r:id="rId35"/>
    </p:embeddedFont>
    <p:embeddedFont>
      <p:font typeface="楷体" panose="02010609060101010101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A0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6"/>
      </p:cViewPr>
      <p:guideLst>
        <p:guide orient="horz" pos="17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6D9-27C4-4576-B2DC-9DFBB3BB3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线是证券投资的基础，是进入证券市场中的第一堂课，江氏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线天机对各种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形态进行了量化的定义，对每个形态背后多空资金是如何博弈的、散户的思维方式和主力的思维方式有何不同、同一个形态在股价运行的不同位置出现时的不同含义等问题，都进行了深度解读。在传统的技术分析中，从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线图中只能解读到走高走低等有限的信息，江氏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线天机颠覆了这种红买绿卖表象的分析方式，而是从多空博弈的角度解读了股价运行的逻辑。</a:t>
            </a:r>
            <a:endParaRPr lang="zh-CN" altLang="zh-CN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3618230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5960745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20955"/>
            <a:ext cx="914527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 userDrawn="1"/>
        </p:nvGrpSpPr>
        <p:grpSpPr>
          <a:xfrm>
            <a:off x="-6350" y="4730750"/>
            <a:ext cx="9157335" cy="424815"/>
            <a:chOff x="-18879" y="5984701"/>
            <a:chExt cx="9157124" cy="583433"/>
          </a:xfrm>
        </p:grpSpPr>
        <p:sp>
          <p:nvSpPr>
            <p:cNvPr id="14" name="矩形 13"/>
            <p:cNvSpPr/>
            <p:nvPr userDrawn="1"/>
          </p:nvSpPr>
          <p:spPr>
            <a:xfrm>
              <a:off x="-18879" y="6028134"/>
              <a:ext cx="9157124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 userDrawn="1"/>
          </p:nvCxnSpPr>
          <p:spPr>
            <a:xfrm>
              <a:off x="-12700" y="5984701"/>
              <a:ext cx="9144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/>
        </p:nvSpPr>
        <p:spPr>
          <a:xfrm>
            <a:off x="-12700" y="-21590"/>
            <a:ext cx="9144635" cy="47523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9599"/>
            <a:ext cx="8229600" cy="53228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251520" y="20913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-12700" y="483771"/>
            <a:ext cx="91632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7071360" y="4782820"/>
            <a:ext cx="20008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龙泽交易天机</a:t>
            </a:r>
            <a:endParaRPr lang="zh-CN" altLang="en-US" sz="1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31" name="TextBox 10"/>
          <p:cNvSpPr txBox="1"/>
          <p:nvPr userDrawn="1"/>
        </p:nvSpPr>
        <p:spPr>
          <a:xfrm>
            <a:off x="996315" y="4822190"/>
            <a:ext cx="6163310" cy="227965"/>
          </a:xfrm>
          <a:prstGeom prst="rect">
            <a:avLst/>
          </a:prstGeom>
          <a:noFill/>
          <a:ln w="9525">
            <a:noFill/>
          </a:ln>
        </p:spPr>
        <p:txBody>
          <a:bodyPr lIns="0" anchor="t"/>
          <a:p>
            <a:pPr lvl="0"/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©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本培训教材属于正福操盘手内部高级培训教材！本教材只对内部学员公开，请严格保密！</a:t>
            </a:r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x-none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05520" y="4460240"/>
            <a:ext cx="7537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fld id="{9A0DB2DC-4C9A-4742-B13C-FB6460FD3503}" type="slidenum">
              <a:rPr lang="zh-CN" altLang="en-US" sz="1200">
                <a:solidFill>
                  <a:srgbClr val="C00000"/>
                </a:solidFill>
              </a:rPr>
            </a:fld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1030" name="矩形 14"/>
          <p:cNvSpPr/>
          <p:nvPr userDrawn="1"/>
        </p:nvSpPr>
        <p:spPr>
          <a:xfrm>
            <a:off x="6772910" y="11430"/>
            <a:ext cx="238569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专家论股</a:t>
            </a:r>
            <a:r>
              <a:rPr lang="en-US" altLang="zh-CN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zh-CN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正福</a:t>
            </a:r>
            <a:r>
              <a:rPr lang="zh-CN" altLang="en-US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操盘实战经典</a:t>
            </a:r>
            <a:endParaRPr lang="zh-CN" altLang="en-US" sz="1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2000" kern="1200">
          <a:solidFill>
            <a:schemeClr val="accent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8"/>
          <a:stretch>
            <a:fillRect/>
          </a:stretch>
        </p:blipFill>
        <p:spPr bwMode="auto">
          <a:xfrm>
            <a:off x="-22860" y="-19050"/>
            <a:ext cx="9177655" cy="46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-22860" y="1947545"/>
            <a:ext cx="9181465" cy="200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龙泽交易天机</a:t>
            </a:r>
            <a:endParaRPr lang="zh-CN" altLang="en-US" sz="36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CN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K</a:t>
            </a: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线组合利器之大阴线</a:t>
            </a: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115556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976879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低开大阴线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" y="449580"/>
            <a:ext cx="7620635" cy="4281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" y="706120"/>
            <a:ext cx="1457325" cy="20669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843530" y="699770"/>
            <a:ext cx="360045" cy="720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低开大阴线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915" y="562610"/>
            <a:ext cx="7355205" cy="4098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655" y="562610"/>
            <a:ext cx="1476375" cy="212407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0065" y="772160"/>
            <a:ext cx="503555" cy="720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低开大阴线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090" y="474345"/>
            <a:ext cx="7449820" cy="426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58925"/>
            <a:ext cx="1466850" cy="2095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30" y="556260"/>
            <a:ext cx="1447800" cy="20193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339975" y="483870"/>
            <a:ext cx="287655" cy="5041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70145" y="1433830"/>
            <a:ext cx="287655" cy="5041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zh-CN" altLang="en-US"/>
              <a:t>三、平开大阴线</a:t>
            </a:r>
            <a:endParaRPr lang="zh-CN" altLang="en-US"/>
          </a:p>
          <a:p>
            <a:r>
              <a:rPr lang="zh-CN" altLang="en-US"/>
              <a:t>做空力量的强度位于高开和低开大阴线之间，阴线实体越大，说明做空力量越强。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00605" y="2782570"/>
            <a:ext cx="22733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15260" y="2782570"/>
            <a:ext cx="196850" cy="8877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411730" y="2717800"/>
            <a:ext cx="0" cy="5759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369560" y="2820670"/>
            <a:ext cx="227330" cy="2159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44845" y="2998470"/>
            <a:ext cx="196850" cy="10058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480685" y="2629535"/>
            <a:ext cx="0" cy="575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平开大阴线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135" y="486410"/>
            <a:ext cx="7486650" cy="4196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90" y="1532255"/>
            <a:ext cx="1524000" cy="21050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126990" y="486410"/>
            <a:ext cx="431800" cy="7423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平开大阴线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405" y="478790"/>
            <a:ext cx="7303770" cy="4231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05" y="2192655"/>
            <a:ext cx="1419225" cy="20669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292090" y="699770"/>
            <a:ext cx="288290" cy="57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平开大阴线</a:t>
            </a:r>
            <a:br>
              <a:rPr lang="zh-CN" altLang="en-US">
                <a:sym typeface="+mn-ea"/>
              </a:rPr>
            </a:b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965" y="527685"/>
            <a:ext cx="7137400" cy="4150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10" y="1536065"/>
            <a:ext cx="1495425" cy="20193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652135" y="772160"/>
            <a:ext cx="431800" cy="863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三、大阴线出现的位置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19100"/>
            <a:ext cx="8199755" cy="367919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、波段上涨到高位出现的大阴线是见顶信号。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898525"/>
            <a:ext cx="6997065" cy="423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50" y="1358265"/>
            <a:ext cx="1903095" cy="263334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598035" y="1048385"/>
            <a:ext cx="215900" cy="648335"/>
          </a:xfrm>
          <a:prstGeom prst="ellipse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530860"/>
            <a:ext cx="9089390" cy="41586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波段上涨到高位出现的大阴线是见顶信号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5900" y="852170"/>
            <a:ext cx="5147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600171</a:t>
            </a:r>
            <a:r>
              <a:rPr lang="zh-CN" altLang="en-US"/>
              <a:t>上海贝岭2</a:t>
            </a:r>
            <a:r>
              <a:rPr lang="en-US" altLang="zh-CN"/>
              <a:t>015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28</a:t>
            </a:r>
            <a:r>
              <a:rPr lang="zh-CN" altLang="en-US"/>
              <a:t>日和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15</a:t>
            </a:r>
            <a:r>
              <a:rPr lang="zh-CN" altLang="en-US"/>
              <a:t>日出现大阴线，所处的位置也是上涨行情的高位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64070" y="915670"/>
            <a:ext cx="288290" cy="648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999730" y="619760"/>
            <a:ext cx="288290" cy="648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574925"/>
            <a:ext cx="1466850" cy="2114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70" y="2574925"/>
            <a:ext cx="147637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19100"/>
            <a:ext cx="8199755" cy="3679190"/>
          </a:xfrm>
        </p:spPr>
        <p:txBody>
          <a:bodyPr/>
          <a:p>
            <a:r>
              <a:rPr lang="en-US" altLang="zh-CN"/>
              <a:t>2</a:t>
            </a:r>
            <a:r>
              <a:rPr lang="zh-CN" altLang="en-US"/>
              <a:t>、股价上涨到前高位，在前方密集成交区出现大阴线，是阶段性顶部到来的信号。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875030"/>
            <a:ext cx="4826635" cy="381381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708400" y="915670"/>
            <a:ext cx="360045" cy="648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6670" y="982980"/>
            <a:ext cx="3930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600159</a:t>
            </a:r>
            <a:r>
              <a:rPr lang="zh-CN" altLang="en-US"/>
              <a:t>大龙地产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26</a:t>
            </a:r>
            <a:r>
              <a:rPr lang="zh-CN" altLang="en-US"/>
              <a:t>日利用高开低走大阴线诱多出货，这一位置正好是</a:t>
            </a:r>
            <a:r>
              <a:rPr lang="en-US" altLang="zh-CN"/>
              <a:t>2012</a:t>
            </a:r>
            <a:r>
              <a:rPr lang="zh-CN" altLang="en-US"/>
              <a:t>年的前高位置。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35" y="2047875"/>
            <a:ext cx="3383915" cy="253301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5357495" y="2355850"/>
            <a:ext cx="3319145" cy="527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161020" y="2125980"/>
            <a:ext cx="260985" cy="5486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江氏</a:t>
            </a:r>
            <a:r>
              <a:rPr lang="en-US" altLang="zh-CN"/>
              <a:t>K</a:t>
            </a:r>
            <a:r>
              <a:rPr lang="zh-CN" altLang="en-US"/>
              <a:t>线天机系列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4680" y="1838960"/>
            <a:ext cx="43053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分时决定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K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线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K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线决定位置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位置决定形态  形态决定浪形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浪形决定性质  性质决定盈亏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2545" y="1442085"/>
            <a:ext cx="2854325" cy="20027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600159</a:t>
            </a:r>
            <a:r>
              <a:rPr lang="zh-CN" altLang="en-US">
                <a:sym typeface="+mn-ea"/>
              </a:rPr>
              <a:t>大龙地产</a:t>
            </a:r>
            <a:r>
              <a:rPr lang="en-US" altLang="zh-CN">
                <a:sym typeface="+mn-ea"/>
              </a:rPr>
              <a:t>2014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26</a:t>
            </a:r>
            <a:r>
              <a:rPr lang="zh-CN" altLang="en-US">
                <a:sym typeface="+mn-ea"/>
              </a:rPr>
              <a:t>日分时图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486410"/>
            <a:ext cx="6295390" cy="4171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07990" y="483870"/>
            <a:ext cx="1872615" cy="1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6177280" cy="372745"/>
          </a:xfrm>
        </p:spPr>
        <p:txBody>
          <a:bodyPr/>
          <a:p>
            <a:r>
              <a:rPr lang="en-US" altLang="zh-CN"/>
              <a:t>600162</a:t>
            </a:r>
            <a:r>
              <a:rPr lang="zh-CN" altLang="en-US"/>
              <a:t>香江控股</a:t>
            </a: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日在前高位置出现高开大阴线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553085"/>
            <a:ext cx="8999855" cy="418084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956550" y="843915"/>
            <a:ext cx="503555" cy="935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28600" y="1275715"/>
            <a:ext cx="8448040" cy="22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19100"/>
            <a:ext cx="8199755" cy="3679190"/>
          </a:xfrm>
        </p:spPr>
        <p:txBody>
          <a:bodyPr/>
          <a:p>
            <a:r>
              <a:rPr lang="en-US" altLang="zh-CN"/>
              <a:t>3</a:t>
            </a:r>
            <a:r>
              <a:rPr lang="zh-CN" altLang="en-US"/>
              <a:t>、下跌途中出现的大阴线，股价将会继续下跌。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876935"/>
            <a:ext cx="8976995" cy="386842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380605" y="1275715"/>
            <a:ext cx="287655" cy="936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2212340"/>
            <a:ext cx="147637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23850" y="419100"/>
            <a:ext cx="8199755" cy="3679190"/>
          </a:xfrm>
        </p:spPr>
        <p:txBody>
          <a:bodyPr/>
          <a:p>
            <a:r>
              <a:rPr lang="en-US" altLang="zh-CN"/>
              <a:t>4</a:t>
            </a:r>
            <a:r>
              <a:rPr lang="zh-CN" altLang="en-US"/>
              <a:t>、高位充分下跌到低位，在</a:t>
            </a:r>
            <a:r>
              <a:rPr lang="en-US" altLang="zh-CN"/>
              <a:t>C</a:t>
            </a:r>
            <a:r>
              <a:rPr lang="zh-CN" altLang="en-US"/>
              <a:t>浪中出现的放量大阴线，是股价即将见底的信号，不过要特别注意，即将见底并不是马上见底。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254125"/>
            <a:ext cx="7914005" cy="339280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84530" y="1389380"/>
            <a:ext cx="718820" cy="18307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403350" y="2284095"/>
            <a:ext cx="864235" cy="935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339975" y="2355850"/>
            <a:ext cx="4608195" cy="1152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804025" y="3075940"/>
            <a:ext cx="360045" cy="8642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" y="582930"/>
            <a:ext cx="8585835" cy="406781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363845" y="1779905"/>
            <a:ext cx="288290" cy="2880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90" y="1779905"/>
            <a:ext cx="1618615" cy="223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</a:t>
            </a:r>
            <a:r>
              <a:rPr lang="zh-CN" altLang="en-US"/>
              <a:t>浪相对低位出现的大阴线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528320"/>
            <a:ext cx="9117330" cy="46164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117465" y="2382520"/>
            <a:ext cx="318770" cy="1044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520065"/>
            <a:ext cx="9117330" cy="46291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834130" y="2679065"/>
            <a:ext cx="1512570" cy="1044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大阴线的结构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大阴线的分类及意义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大阴线出现的位置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>
            <a:fillRect/>
          </a:stretch>
        </p:blipFill>
        <p:spPr bwMode="auto">
          <a:xfrm>
            <a:off x="-635" y="-20955"/>
            <a:ext cx="9145270" cy="45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1752634" y="2071876"/>
            <a:ext cx="5782242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感谢您的观赏</a:t>
            </a:r>
            <a:endParaRPr lang="zh-CN" altLang="en-US" sz="3600" b="1" i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330821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1192144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大阴线的结构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大阴线的分类及意义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大阴线出现的位置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5960745" cy="372745"/>
          </a:xfrm>
        </p:spPr>
        <p:txBody>
          <a:bodyPr/>
          <a:p>
            <a:r>
              <a:rPr lang="zh-CN" altLang="en-US"/>
              <a:t>大阴线的结构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23850" y="562610"/>
            <a:ext cx="8359140" cy="3679190"/>
          </a:xfrm>
        </p:spPr>
        <p:txBody>
          <a:bodyPr/>
          <a:p>
            <a:pPr>
              <a:lnSpc>
                <a:spcPct val="100000"/>
              </a:lnSpc>
            </a:pPr>
            <a:r>
              <a:rPr lang="zh-CN" altLang="en-US"/>
              <a:t>大阴线实体大于</a:t>
            </a:r>
            <a:r>
              <a:rPr lang="en-US" altLang="zh-CN"/>
              <a:t>7%</a:t>
            </a:r>
            <a:r>
              <a:rPr lang="zh-CN" altLang="en-US"/>
              <a:t>，几乎以最高价开盘、最低价收盘。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/>
              <a:t>在大阴线的结构里，实体为开盘价与收盘价之间的跌幅，大阴线的开盘价、收盘价及二分之一价是未来股价上涨的压力位。大阴线也分强弱，阴线实体越大，空方力量越强。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28420" y="1706245"/>
            <a:ext cx="3744595" cy="2447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328420" y="2930525"/>
            <a:ext cx="3744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01035" y="1706245"/>
            <a:ext cx="0" cy="244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1020445" y="2065655"/>
            <a:ext cx="20955" cy="2456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019175" y="4513580"/>
            <a:ext cx="319024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30090" y="4330700"/>
            <a:ext cx="713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时间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76300" y="1337310"/>
            <a:ext cx="41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股</a:t>
            </a:r>
            <a:endParaRPr lang="zh-CN" altLang="en-US"/>
          </a:p>
          <a:p>
            <a:r>
              <a:rPr lang="zh-CN" altLang="en-US"/>
              <a:t>价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02995" y="4143375"/>
            <a:ext cx="8216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09:30</a:t>
            </a:r>
            <a:endParaRPr lang="en-US" altLang="zh-CN" sz="1400"/>
          </a:p>
        </p:txBody>
      </p:sp>
      <p:sp>
        <p:nvSpPr>
          <p:cNvPr id="12" name="文本框 11"/>
          <p:cNvSpPr txBox="1"/>
          <p:nvPr/>
        </p:nvSpPr>
        <p:spPr>
          <a:xfrm>
            <a:off x="2665095" y="4126865"/>
            <a:ext cx="15811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11:30/13:00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4530090" y="4124960"/>
            <a:ext cx="8216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15:00</a:t>
            </a:r>
            <a:endParaRPr lang="en-US" altLang="zh-CN" sz="14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4932680" y="4124960"/>
            <a:ext cx="1227455" cy="19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364615" y="2921000"/>
            <a:ext cx="4789170" cy="190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433695" y="2562225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最高价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452745" y="4135120"/>
            <a:ext cx="939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收盘价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452745" y="2900680"/>
            <a:ext cx="94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开盘价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80050" y="3729990"/>
            <a:ext cx="1027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最低价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13500" y="2930525"/>
            <a:ext cx="151130" cy="12236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364615" y="2951480"/>
            <a:ext cx="3691890" cy="1203960"/>
          </a:xfrm>
          <a:custGeom>
            <a:avLst/>
            <a:gdLst>
              <a:gd name="connisteX0" fmla="*/ 0 w 3691890"/>
              <a:gd name="connsiteY0" fmla="*/ 0 h 1204246"/>
              <a:gd name="connisteX1" fmla="*/ 68580 w 3691890"/>
              <a:gd name="connsiteY1" fmla="*/ 45720 h 1204246"/>
              <a:gd name="connisteX2" fmla="*/ 137160 w 3691890"/>
              <a:gd name="connsiteY2" fmla="*/ 45720 h 1204246"/>
              <a:gd name="connisteX3" fmla="*/ 205740 w 3691890"/>
              <a:gd name="connsiteY3" fmla="*/ 102870 h 1204246"/>
              <a:gd name="connisteX4" fmla="*/ 274320 w 3691890"/>
              <a:gd name="connsiteY4" fmla="*/ 114300 h 1204246"/>
              <a:gd name="connisteX5" fmla="*/ 342900 w 3691890"/>
              <a:gd name="connsiteY5" fmla="*/ 137160 h 1204246"/>
              <a:gd name="connisteX6" fmla="*/ 411480 w 3691890"/>
              <a:gd name="connsiteY6" fmla="*/ 148590 h 1204246"/>
              <a:gd name="connisteX7" fmla="*/ 480060 w 3691890"/>
              <a:gd name="connsiteY7" fmla="*/ 114300 h 1204246"/>
              <a:gd name="connisteX8" fmla="*/ 548640 w 3691890"/>
              <a:gd name="connsiteY8" fmla="*/ 102870 h 1204246"/>
              <a:gd name="connisteX9" fmla="*/ 617220 w 3691890"/>
              <a:gd name="connsiteY9" fmla="*/ 148590 h 1204246"/>
              <a:gd name="connisteX10" fmla="*/ 685800 w 3691890"/>
              <a:gd name="connsiteY10" fmla="*/ 160020 h 1204246"/>
              <a:gd name="connisteX11" fmla="*/ 754380 w 3691890"/>
              <a:gd name="connsiteY11" fmla="*/ 148590 h 1204246"/>
              <a:gd name="connisteX12" fmla="*/ 822960 w 3691890"/>
              <a:gd name="connsiteY12" fmla="*/ 160020 h 1204246"/>
              <a:gd name="connisteX13" fmla="*/ 845820 w 3691890"/>
              <a:gd name="connsiteY13" fmla="*/ 228600 h 1204246"/>
              <a:gd name="connisteX14" fmla="*/ 914400 w 3691890"/>
              <a:gd name="connsiteY14" fmla="*/ 217170 h 1204246"/>
              <a:gd name="connisteX15" fmla="*/ 982980 w 3691890"/>
              <a:gd name="connsiteY15" fmla="*/ 171450 h 1204246"/>
              <a:gd name="connisteX16" fmla="*/ 1005840 w 3691890"/>
              <a:gd name="connsiteY16" fmla="*/ 240030 h 1204246"/>
              <a:gd name="connisteX17" fmla="*/ 1028700 w 3691890"/>
              <a:gd name="connsiteY17" fmla="*/ 308610 h 1204246"/>
              <a:gd name="connisteX18" fmla="*/ 1051560 w 3691890"/>
              <a:gd name="connsiteY18" fmla="*/ 377190 h 1204246"/>
              <a:gd name="connisteX19" fmla="*/ 1074420 w 3691890"/>
              <a:gd name="connsiteY19" fmla="*/ 445770 h 1204246"/>
              <a:gd name="connisteX20" fmla="*/ 1074420 w 3691890"/>
              <a:gd name="connsiteY20" fmla="*/ 514350 h 1204246"/>
              <a:gd name="connisteX21" fmla="*/ 1143000 w 3691890"/>
              <a:gd name="connsiteY21" fmla="*/ 502920 h 1204246"/>
              <a:gd name="connisteX22" fmla="*/ 1177290 w 3691890"/>
              <a:gd name="connsiteY22" fmla="*/ 571500 h 1204246"/>
              <a:gd name="connisteX23" fmla="*/ 1177290 w 3691890"/>
              <a:gd name="connsiteY23" fmla="*/ 640080 h 1204246"/>
              <a:gd name="connisteX24" fmla="*/ 1188720 w 3691890"/>
              <a:gd name="connsiteY24" fmla="*/ 708660 h 1204246"/>
              <a:gd name="connisteX25" fmla="*/ 1211580 w 3691890"/>
              <a:gd name="connsiteY25" fmla="*/ 777240 h 1204246"/>
              <a:gd name="connisteX26" fmla="*/ 1280160 w 3691890"/>
              <a:gd name="connsiteY26" fmla="*/ 754380 h 1204246"/>
              <a:gd name="connisteX27" fmla="*/ 1291590 w 3691890"/>
              <a:gd name="connsiteY27" fmla="*/ 822960 h 1204246"/>
              <a:gd name="connisteX28" fmla="*/ 1303020 w 3691890"/>
              <a:gd name="connsiteY28" fmla="*/ 891540 h 1204246"/>
              <a:gd name="connisteX29" fmla="*/ 1314450 w 3691890"/>
              <a:gd name="connsiteY29" fmla="*/ 960120 h 1204246"/>
              <a:gd name="connisteX30" fmla="*/ 1325880 w 3691890"/>
              <a:gd name="connsiteY30" fmla="*/ 1028700 h 1204246"/>
              <a:gd name="connisteX31" fmla="*/ 1360170 w 3691890"/>
              <a:gd name="connsiteY31" fmla="*/ 960120 h 1204246"/>
              <a:gd name="connisteX32" fmla="*/ 1383030 w 3691890"/>
              <a:gd name="connsiteY32" fmla="*/ 891540 h 1204246"/>
              <a:gd name="connisteX33" fmla="*/ 1451610 w 3691890"/>
              <a:gd name="connsiteY33" fmla="*/ 902970 h 1204246"/>
              <a:gd name="connisteX34" fmla="*/ 1497330 w 3691890"/>
              <a:gd name="connsiteY34" fmla="*/ 834390 h 1204246"/>
              <a:gd name="connisteX35" fmla="*/ 1565910 w 3691890"/>
              <a:gd name="connsiteY35" fmla="*/ 822960 h 1204246"/>
              <a:gd name="connisteX36" fmla="*/ 1634490 w 3691890"/>
              <a:gd name="connsiteY36" fmla="*/ 868680 h 1204246"/>
              <a:gd name="connisteX37" fmla="*/ 1703070 w 3691890"/>
              <a:gd name="connsiteY37" fmla="*/ 834390 h 1204246"/>
              <a:gd name="connisteX38" fmla="*/ 1771650 w 3691890"/>
              <a:gd name="connsiteY38" fmla="*/ 857250 h 1204246"/>
              <a:gd name="connisteX39" fmla="*/ 1840230 w 3691890"/>
              <a:gd name="connsiteY39" fmla="*/ 811530 h 1204246"/>
              <a:gd name="connisteX40" fmla="*/ 1908810 w 3691890"/>
              <a:gd name="connsiteY40" fmla="*/ 822960 h 1204246"/>
              <a:gd name="connisteX41" fmla="*/ 1977390 w 3691890"/>
              <a:gd name="connsiteY41" fmla="*/ 777240 h 1204246"/>
              <a:gd name="connisteX42" fmla="*/ 2045970 w 3691890"/>
              <a:gd name="connsiteY42" fmla="*/ 742950 h 1204246"/>
              <a:gd name="connisteX43" fmla="*/ 2114550 w 3691890"/>
              <a:gd name="connsiteY43" fmla="*/ 731520 h 1204246"/>
              <a:gd name="connisteX44" fmla="*/ 2160270 w 3691890"/>
              <a:gd name="connsiteY44" fmla="*/ 662940 h 1204246"/>
              <a:gd name="connisteX45" fmla="*/ 2228850 w 3691890"/>
              <a:gd name="connsiteY45" fmla="*/ 617220 h 1204246"/>
              <a:gd name="connisteX46" fmla="*/ 2286000 w 3691890"/>
              <a:gd name="connsiteY46" fmla="*/ 685800 h 1204246"/>
              <a:gd name="connisteX47" fmla="*/ 2320290 w 3691890"/>
              <a:gd name="connsiteY47" fmla="*/ 765810 h 1204246"/>
              <a:gd name="connisteX48" fmla="*/ 2388870 w 3691890"/>
              <a:gd name="connsiteY48" fmla="*/ 765810 h 1204246"/>
              <a:gd name="connisteX49" fmla="*/ 2457450 w 3691890"/>
              <a:gd name="connsiteY49" fmla="*/ 731520 h 1204246"/>
              <a:gd name="connisteX50" fmla="*/ 2526030 w 3691890"/>
              <a:gd name="connsiteY50" fmla="*/ 777240 h 1204246"/>
              <a:gd name="connisteX51" fmla="*/ 2571750 w 3691890"/>
              <a:gd name="connsiteY51" fmla="*/ 845820 h 1204246"/>
              <a:gd name="connisteX52" fmla="*/ 2640330 w 3691890"/>
              <a:gd name="connsiteY52" fmla="*/ 857250 h 1204246"/>
              <a:gd name="connisteX53" fmla="*/ 2708910 w 3691890"/>
              <a:gd name="connsiteY53" fmla="*/ 857250 h 1204246"/>
              <a:gd name="connisteX54" fmla="*/ 2766060 w 3691890"/>
              <a:gd name="connsiteY54" fmla="*/ 925830 h 1204246"/>
              <a:gd name="connisteX55" fmla="*/ 2834640 w 3691890"/>
              <a:gd name="connsiteY55" fmla="*/ 948690 h 1204246"/>
              <a:gd name="connisteX56" fmla="*/ 2903220 w 3691890"/>
              <a:gd name="connsiteY56" fmla="*/ 971550 h 1204246"/>
              <a:gd name="connisteX57" fmla="*/ 2971800 w 3691890"/>
              <a:gd name="connsiteY57" fmla="*/ 1028700 h 1204246"/>
              <a:gd name="connisteX58" fmla="*/ 3040380 w 3691890"/>
              <a:gd name="connsiteY58" fmla="*/ 1028700 h 1204246"/>
              <a:gd name="connisteX59" fmla="*/ 3086100 w 3691890"/>
              <a:gd name="connsiteY59" fmla="*/ 1097280 h 1204246"/>
              <a:gd name="connisteX60" fmla="*/ 3154680 w 3691890"/>
              <a:gd name="connsiteY60" fmla="*/ 1143000 h 1204246"/>
              <a:gd name="connisteX61" fmla="*/ 3223260 w 3691890"/>
              <a:gd name="connsiteY61" fmla="*/ 1131570 h 1204246"/>
              <a:gd name="connisteX62" fmla="*/ 3291840 w 3691890"/>
              <a:gd name="connsiteY62" fmla="*/ 1131570 h 1204246"/>
              <a:gd name="connisteX63" fmla="*/ 3360420 w 3691890"/>
              <a:gd name="connsiteY63" fmla="*/ 1177290 h 1204246"/>
              <a:gd name="connisteX64" fmla="*/ 3383280 w 3691890"/>
              <a:gd name="connsiteY64" fmla="*/ 1108710 h 1204246"/>
              <a:gd name="connisteX65" fmla="*/ 3451860 w 3691890"/>
              <a:gd name="connsiteY65" fmla="*/ 1165860 h 1204246"/>
              <a:gd name="connisteX66" fmla="*/ 3486150 w 3691890"/>
              <a:gd name="connsiteY66" fmla="*/ 1097280 h 1204246"/>
              <a:gd name="connisteX67" fmla="*/ 3554730 w 3691890"/>
              <a:gd name="connsiteY67" fmla="*/ 1154430 h 1204246"/>
              <a:gd name="connisteX68" fmla="*/ 3623310 w 3691890"/>
              <a:gd name="connsiteY68" fmla="*/ 1200150 h 1204246"/>
              <a:gd name="connisteX69" fmla="*/ 3691890 w 3691890"/>
              <a:gd name="connsiteY69" fmla="*/ 1200150 h 120424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</a:cxnLst>
            <a:rect l="l" t="t" r="r" b="b"/>
            <a:pathLst>
              <a:path w="3691890" h="1204246">
                <a:moveTo>
                  <a:pt x="0" y="0"/>
                </a:moveTo>
                <a:cubicBezTo>
                  <a:pt x="12065" y="8890"/>
                  <a:pt x="41275" y="36830"/>
                  <a:pt x="68580" y="45720"/>
                </a:cubicBezTo>
                <a:cubicBezTo>
                  <a:pt x="95885" y="54610"/>
                  <a:pt x="109855" y="34290"/>
                  <a:pt x="137160" y="45720"/>
                </a:cubicBezTo>
                <a:cubicBezTo>
                  <a:pt x="164465" y="57150"/>
                  <a:pt x="178435" y="88900"/>
                  <a:pt x="205740" y="102870"/>
                </a:cubicBezTo>
                <a:cubicBezTo>
                  <a:pt x="233045" y="116840"/>
                  <a:pt x="247015" y="107315"/>
                  <a:pt x="274320" y="114300"/>
                </a:cubicBezTo>
                <a:cubicBezTo>
                  <a:pt x="301625" y="121285"/>
                  <a:pt x="315595" y="130175"/>
                  <a:pt x="342900" y="137160"/>
                </a:cubicBezTo>
                <a:cubicBezTo>
                  <a:pt x="370205" y="144145"/>
                  <a:pt x="384175" y="153035"/>
                  <a:pt x="411480" y="148590"/>
                </a:cubicBezTo>
                <a:cubicBezTo>
                  <a:pt x="438785" y="144145"/>
                  <a:pt x="452755" y="123190"/>
                  <a:pt x="480060" y="114300"/>
                </a:cubicBezTo>
                <a:cubicBezTo>
                  <a:pt x="507365" y="105410"/>
                  <a:pt x="521335" y="95885"/>
                  <a:pt x="548640" y="102870"/>
                </a:cubicBezTo>
                <a:cubicBezTo>
                  <a:pt x="575945" y="109855"/>
                  <a:pt x="589915" y="137160"/>
                  <a:pt x="617220" y="148590"/>
                </a:cubicBezTo>
                <a:cubicBezTo>
                  <a:pt x="644525" y="160020"/>
                  <a:pt x="658495" y="160020"/>
                  <a:pt x="685800" y="160020"/>
                </a:cubicBezTo>
                <a:cubicBezTo>
                  <a:pt x="713105" y="160020"/>
                  <a:pt x="727075" y="148590"/>
                  <a:pt x="754380" y="148590"/>
                </a:cubicBezTo>
                <a:cubicBezTo>
                  <a:pt x="781685" y="148590"/>
                  <a:pt x="804545" y="144145"/>
                  <a:pt x="822960" y="160020"/>
                </a:cubicBezTo>
                <a:cubicBezTo>
                  <a:pt x="841375" y="175895"/>
                  <a:pt x="827405" y="217170"/>
                  <a:pt x="845820" y="228600"/>
                </a:cubicBezTo>
                <a:cubicBezTo>
                  <a:pt x="864235" y="240030"/>
                  <a:pt x="887095" y="228600"/>
                  <a:pt x="914400" y="217170"/>
                </a:cubicBezTo>
                <a:cubicBezTo>
                  <a:pt x="941705" y="205740"/>
                  <a:pt x="964565" y="167005"/>
                  <a:pt x="982980" y="171450"/>
                </a:cubicBezTo>
                <a:cubicBezTo>
                  <a:pt x="1001395" y="175895"/>
                  <a:pt x="996950" y="212725"/>
                  <a:pt x="1005840" y="240030"/>
                </a:cubicBezTo>
                <a:cubicBezTo>
                  <a:pt x="1014730" y="267335"/>
                  <a:pt x="1019810" y="281305"/>
                  <a:pt x="1028700" y="308610"/>
                </a:cubicBezTo>
                <a:cubicBezTo>
                  <a:pt x="1037590" y="335915"/>
                  <a:pt x="1042670" y="349885"/>
                  <a:pt x="1051560" y="377190"/>
                </a:cubicBezTo>
                <a:cubicBezTo>
                  <a:pt x="1060450" y="404495"/>
                  <a:pt x="1069975" y="418465"/>
                  <a:pt x="1074420" y="445770"/>
                </a:cubicBezTo>
                <a:cubicBezTo>
                  <a:pt x="1078865" y="473075"/>
                  <a:pt x="1060450" y="502920"/>
                  <a:pt x="1074420" y="514350"/>
                </a:cubicBezTo>
                <a:cubicBezTo>
                  <a:pt x="1088390" y="525780"/>
                  <a:pt x="1122680" y="491490"/>
                  <a:pt x="1143000" y="502920"/>
                </a:cubicBezTo>
                <a:cubicBezTo>
                  <a:pt x="1163320" y="514350"/>
                  <a:pt x="1170305" y="544195"/>
                  <a:pt x="1177290" y="571500"/>
                </a:cubicBezTo>
                <a:cubicBezTo>
                  <a:pt x="1184275" y="598805"/>
                  <a:pt x="1174750" y="612775"/>
                  <a:pt x="1177290" y="640080"/>
                </a:cubicBezTo>
                <a:cubicBezTo>
                  <a:pt x="1179830" y="667385"/>
                  <a:pt x="1181735" y="681355"/>
                  <a:pt x="1188720" y="708660"/>
                </a:cubicBezTo>
                <a:cubicBezTo>
                  <a:pt x="1195705" y="735965"/>
                  <a:pt x="1193165" y="768350"/>
                  <a:pt x="1211580" y="777240"/>
                </a:cubicBezTo>
                <a:cubicBezTo>
                  <a:pt x="1229995" y="786130"/>
                  <a:pt x="1264285" y="745490"/>
                  <a:pt x="1280160" y="754380"/>
                </a:cubicBezTo>
                <a:cubicBezTo>
                  <a:pt x="1296035" y="763270"/>
                  <a:pt x="1287145" y="795655"/>
                  <a:pt x="1291590" y="822960"/>
                </a:cubicBezTo>
                <a:cubicBezTo>
                  <a:pt x="1296035" y="850265"/>
                  <a:pt x="1298575" y="864235"/>
                  <a:pt x="1303020" y="891540"/>
                </a:cubicBezTo>
                <a:cubicBezTo>
                  <a:pt x="1307465" y="918845"/>
                  <a:pt x="1310005" y="932815"/>
                  <a:pt x="1314450" y="960120"/>
                </a:cubicBezTo>
                <a:cubicBezTo>
                  <a:pt x="1318895" y="987425"/>
                  <a:pt x="1316990" y="1028700"/>
                  <a:pt x="1325880" y="1028700"/>
                </a:cubicBezTo>
                <a:cubicBezTo>
                  <a:pt x="1334770" y="1028700"/>
                  <a:pt x="1348740" y="987425"/>
                  <a:pt x="1360170" y="960120"/>
                </a:cubicBezTo>
                <a:cubicBezTo>
                  <a:pt x="1371600" y="932815"/>
                  <a:pt x="1364615" y="902970"/>
                  <a:pt x="1383030" y="891540"/>
                </a:cubicBezTo>
                <a:cubicBezTo>
                  <a:pt x="1401445" y="880110"/>
                  <a:pt x="1428750" y="914400"/>
                  <a:pt x="1451610" y="902970"/>
                </a:cubicBezTo>
                <a:cubicBezTo>
                  <a:pt x="1474470" y="891540"/>
                  <a:pt x="1474470" y="850265"/>
                  <a:pt x="1497330" y="834390"/>
                </a:cubicBezTo>
                <a:cubicBezTo>
                  <a:pt x="1520190" y="818515"/>
                  <a:pt x="1538605" y="815975"/>
                  <a:pt x="1565910" y="822960"/>
                </a:cubicBezTo>
                <a:cubicBezTo>
                  <a:pt x="1593215" y="829945"/>
                  <a:pt x="1607185" y="866140"/>
                  <a:pt x="1634490" y="868680"/>
                </a:cubicBezTo>
                <a:cubicBezTo>
                  <a:pt x="1661795" y="871220"/>
                  <a:pt x="1675765" y="836930"/>
                  <a:pt x="1703070" y="834390"/>
                </a:cubicBezTo>
                <a:cubicBezTo>
                  <a:pt x="1730375" y="831850"/>
                  <a:pt x="1744345" y="861695"/>
                  <a:pt x="1771650" y="857250"/>
                </a:cubicBezTo>
                <a:cubicBezTo>
                  <a:pt x="1798955" y="852805"/>
                  <a:pt x="1812925" y="818515"/>
                  <a:pt x="1840230" y="811530"/>
                </a:cubicBezTo>
                <a:cubicBezTo>
                  <a:pt x="1867535" y="804545"/>
                  <a:pt x="1881505" y="829945"/>
                  <a:pt x="1908810" y="822960"/>
                </a:cubicBezTo>
                <a:cubicBezTo>
                  <a:pt x="1936115" y="815975"/>
                  <a:pt x="1950085" y="793115"/>
                  <a:pt x="1977390" y="777240"/>
                </a:cubicBezTo>
                <a:cubicBezTo>
                  <a:pt x="2004695" y="761365"/>
                  <a:pt x="2018665" y="751840"/>
                  <a:pt x="2045970" y="742950"/>
                </a:cubicBezTo>
                <a:cubicBezTo>
                  <a:pt x="2073275" y="734060"/>
                  <a:pt x="2091690" y="747395"/>
                  <a:pt x="2114550" y="731520"/>
                </a:cubicBezTo>
                <a:cubicBezTo>
                  <a:pt x="2137410" y="715645"/>
                  <a:pt x="2137410" y="685800"/>
                  <a:pt x="2160270" y="662940"/>
                </a:cubicBezTo>
                <a:cubicBezTo>
                  <a:pt x="2183130" y="640080"/>
                  <a:pt x="2203450" y="612775"/>
                  <a:pt x="2228850" y="617220"/>
                </a:cubicBezTo>
                <a:cubicBezTo>
                  <a:pt x="2254250" y="621665"/>
                  <a:pt x="2267585" y="655955"/>
                  <a:pt x="2286000" y="685800"/>
                </a:cubicBezTo>
                <a:cubicBezTo>
                  <a:pt x="2304415" y="715645"/>
                  <a:pt x="2299970" y="749935"/>
                  <a:pt x="2320290" y="765810"/>
                </a:cubicBezTo>
                <a:cubicBezTo>
                  <a:pt x="2340610" y="781685"/>
                  <a:pt x="2361565" y="772795"/>
                  <a:pt x="2388870" y="765810"/>
                </a:cubicBezTo>
                <a:cubicBezTo>
                  <a:pt x="2416175" y="758825"/>
                  <a:pt x="2430145" y="728980"/>
                  <a:pt x="2457450" y="731520"/>
                </a:cubicBezTo>
                <a:cubicBezTo>
                  <a:pt x="2484755" y="734060"/>
                  <a:pt x="2503170" y="754380"/>
                  <a:pt x="2526030" y="777240"/>
                </a:cubicBezTo>
                <a:cubicBezTo>
                  <a:pt x="2548890" y="800100"/>
                  <a:pt x="2548890" y="829945"/>
                  <a:pt x="2571750" y="845820"/>
                </a:cubicBezTo>
                <a:cubicBezTo>
                  <a:pt x="2594610" y="861695"/>
                  <a:pt x="2613025" y="854710"/>
                  <a:pt x="2640330" y="857250"/>
                </a:cubicBezTo>
                <a:cubicBezTo>
                  <a:pt x="2667635" y="859790"/>
                  <a:pt x="2683510" y="843280"/>
                  <a:pt x="2708910" y="857250"/>
                </a:cubicBezTo>
                <a:cubicBezTo>
                  <a:pt x="2734310" y="871220"/>
                  <a:pt x="2740660" y="907415"/>
                  <a:pt x="2766060" y="925830"/>
                </a:cubicBezTo>
                <a:cubicBezTo>
                  <a:pt x="2791460" y="944245"/>
                  <a:pt x="2807335" y="939800"/>
                  <a:pt x="2834640" y="948690"/>
                </a:cubicBezTo>
                <a:cubicBezTo>
                  <a:pt x="2861945" y="957580"/>
                  <a:pt x="2875915" y="955675"/>
                  <a:pt x="2903220" y="971550"/>
                </a:cubicBezTo>
                <a:cubicBezTo>
                  <a:pt x="2930525" y="987425"/>
                  <a:pt x="2944495" y="1017270"/>
                  <a:pt x="2971800" y="1028700"/>
                </a:cubicBezTo>
                <a:cubicBezTo>
                  <a:pt x="2999105" y="1040130"/>
                  <a:pt x="3017520" y="1014730"/>
                  <a:pt x="3040380" y="1028700"/>
                </a:cubicBezTo>
                <a:cubicBezTo>
                  <a:pt x="3063240" y="1042670"/>
                  <a:pt x="3063240" y="1074420"/>
                  <a:pt x="3086100" y="1097280"/>
                </a:cubicBezTo>
                <a:cubicBezTo>
                  <a:pt x="3108960" y="1120140"/>
                  <a:pt x="3127375" y="1136015"/>
                  <a:pt x="3154680" y="1143000"/>
                </a:cubicBezTo>
                <a:cubicBezTo>
                  <a:pt x="3181985" y="1149985"/>
                  <a:pt x="3195955" y="1134110"/>
                  <a:pt x="3223260" y="1131570"/>
                </a:cubicBezTo>
                <a:cubicBezTo>
                  <a:pt x="3250565" y="1129030"/>
                  <a:pt x="3264535" y="1122680"/>
                  <a:pt x="3291840" y="1131570"/>
                </a:cubicBezTo>
                <a:cubicBezTo>
                  <a:pt x="3319145" y="1140460"/>
                  <a:pt x="3342005" y="1181735"/>
                  <a:pt x="3360420" y="1177290"/>
                </a:cubicBezTo>
                <a:cubicBezTo>
                  <a:pt x="3378835" y="1172845"/>
                  <a:pt x="3364865" y="1111250"/>
                  <a:pt x="3383280" y="1108710"/>
                </a:cubicBezTo>
                <a:cubicBezTo>
                  <a:pt x="3401695" y="1106170"/>
                  <a:pt x="3431540" y="1168400"/>
                  <a:pt x="3451860" y="1165860"/>
                </a:cubicBezTo>
                <a:cubicBezTo>
                  <a:pt x="3472180" y="1163320"/>
                  <a:pt x="3465830" y="1099820"/>
                  <a:pt x="3486150" y="1097280"/>
                </a:cubicBezTo>
                <a:cubicBezTo>
                  <a:pt x="3506470" y="1094740"/>
                  <a:pt x="3527425" y="1134110"/>
                  <a:pt x="3554730" y="1154430"/>
                </a:cubicBezTo>
                <a:cubicBezTo>
                  <a:pt x="3582035" y="1174750"/>
                  <a:pt x="3596005" y="1191260"/>
                  <a:pt x="3623310" y="1200150"/>
                </a:cubicBezTo>
                <a:cubicBezTo>
                  <a:pt x="3650615" y="1209040"/>
                  <a:pt x="3679825" y="1200785"/>
                  <a:pt x="3691890" y="12001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6564630" y="3502025"/>
            <a:ext cx="597535" cy="3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354570" y="3335020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中间价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  <p:bldP spid="32" grpId="0"/>
      <p:bldP spid="33" grpId="0"/>
      <p:bldP spid="35" grpId="0"/>
      <p:bldP spid="34" grpId="1"/>
      <p:bldP spid="32" grpId="1"/>
      <p:bldP spid="33" grpId="1"/>
      <p:bldP spid="35" grpId="1"/>
      <p:bldP spid="34" grpId="2"/>
      <p:bldP spid="32" grpId="2"/>
      <p:bldP spid="33" grpId="2"/>
      <p:bldP spid="35" grpId="2"/>
      <p:bldP spid="4" grpId="2" bldLvl="0" animBg="1"/>
      <p:bldP spid="10" grpId="1"/>
      <p:bldP spid="9" grpId="1"/>
      <p:bldP spid="11" grpId="0"/>
      <p:bldP spid="12" grpId="0"/>
      <p:bldP spid="13" grpId="0"/>
      <p:bldP spid="30" grpId="0"/>
      <p:bldP spid="30" grpId="1"/>
      <p:bldP spid="30" grpId="2"/>
      <p:bldP spid="18" grpId="0" bldLvl="0" animBg="1"/>
      <p:bldP spid="34" grpId="3"/>
      <p:bldP spid="32" grpId="3"/>
      <p:bldP spid="35" grpId="3"/>
      <p:bldP spid="33" grpId="3"/>
      <p:bldP spid="17" grpId="0" bldLvl="0" animBg="1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大阴线的分类及意义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562610"/>
            <a:ext cx="8199755" cy="3679190"/>
          </a:xfrm>
        </p:spPr>
        <p:txBody>
          <a:bodyPr/>
          <a:p>
            <a:r>
              <a:rPr lang="zh-CN" altLang="en-US"/>
              <a:t>一、高开低走大阴线</a:t>
            </a:r>
            <a:endParaRPr lang="zh-CN" altLang="en-US"/>
          </a:p>
          <a:p>
            <a:r>
              <a:rPr lang="zh-CN" altLang="en-US"/>
              <a:t>诱多出货行为，一般出现在波段上涨的高位，或是反弹到前方重要阻力位时。</a:t>
            </a:r>
            <a:endParaRPr lang="zh-CN" altLang="en-US"/>
          </a:p>
          <a:p>
            <a:r>
              <a:rPr lang="zh-CN" altLang="en-US"/>
              <a:t>若大阴线是前日</a:t>
            </a:r>
            <a:r>
              <a:rPr lang="en-US" altLang="zh-CN"/>
              <a:t>K</a:t>
            </a:r>
            <a:r>
              <a:rPr lang="zh-CN" altLang="en-US"/>
              <a:t>线实体的</a:t>
            </a:r>
            <a:r>
              <a:rPr lang="en-US" altLang="zh-CN"/>
              <a:t>2——3</a:t>
            </a:r>
            <a:r>
              <a:rPr lang="zh-CN" altLang="en-US"/>
              <a:t>倍，说明空方力量强大，之后将会是一波大幅下挫的行情。临盘应及时抛清筹码。</a:t>
            </a:r>
            <a:endParaRPr lang="zh-CN" altLang="en-US"/>
          </a:p>
          <a:p>
            <a:r>
              <a:rPr lang="zh-CN" altLang="en-US"/>
              <a:t>未来股价若上涨至阴线二分之一或是开盘价附近，均有很强的压力。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00605" y="3571875"/>
            <a:ext cx="22733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695575" y="3180080"/>
            <a:ext cx="196850" cy="1143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411730" y="3507105"/>
            <a:ext cx="0" cy="5759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544695" y="3163570"/>
            <a:ext cx="196850" cy="1143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4220210" y="3723640"/>
            <a:ext cx="2165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45885" y="3698875"/>
            <a:ext cx="227330" cy="2159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40855" y="3301365"/>
            <a:ext cx="196850" cy="10058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高开低走大阴线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488950"/>
            <a:ext cx="7560310" cy="423608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988435" y="461645"/>
            <a:ext cx="431800" cy="7423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90" y="1375410"/>
            <a:ext cx="14478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高开低走大阴线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65" y="568960"/>
            <a:ext cx="7428230" cy="41465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137025" y="706120"/>
            <a:ext cx="431800" cy="7423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568960"/>
            <a:ext cx="146685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高开低走大阴线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535305"/>
            <a:ext cx="7402830" cy="4139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0" y="1543050"/>
            <a:ext cx="1495425" cy="20574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961765" y="535305"/>
            <a:ext cx="287655" cy="5765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zh-CN" altLang="en-US"/>
              <a:t>二、低开大阴线</a:t>
            </a:r>
            <a:endParaRPr lang="zh-CN" altLang="en-US"/>
          </a:p>
          <a:p>
            <a:r>
              <a:rPr lang="zh-CN" altLang="en-US"/>
              <a:t>低开低走的大阴线，特别是出现在波段上涨高位出现的低开大阴线，说明风险开始释放，而且是以如同高速路上开车一般快速释放，股价将会形成一波猛烈的下跌。</a:t>
            </a:r>
            <a:endParaRPr lang="zh-CN" altLang="en-US"/>
          </a:p>
          <a:p>
            <a:r>
              <a:rPr lang="zh-CN" altLang="en-US"/>
              <a:t>出现这种大阴线只能说明市场存在强大的做空动能。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00605" y="2782570"/>
            <a:ext cx="22733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695575" y="3036570"/>
            <a:ext cx="196850" cy="81851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411730" y="2717800"/>
            <a:ext cx="0" cy="5759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369560" y="2820670"/>
            <a:ext cx="227330" cy="2159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84215" y="3216910"/>
            <a:ext cx="196850" cy="10058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480685" y="2629535"/>
            <a:ext cx="0" cy="575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CA0915"/>
      </a:accent1>
      <a:accent2>
        <a:srgbClr val="FF8421"/>
      </a:accent2>
      <a:accent3>
        <a:srgbClr val="FFC000"/>
      </a:accent3>
      <a:accent4>
        <a:srgbClr val="0070C0"/>
      </a:accent4>
      <a:accent5>
        <a:srgbClr val="0F5666"/>
      </a:accent5>
      <a:accent6>
        <a:srgbClr val="542378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>全屏显示(16:9)</PresentationFormat>
  <Paragraphs>121</Paragraphs>
  <Slides>28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楷体</vt:lpstr>
      <vt:lpstr>Wingdings</vt:lpstr>
      <vt:lpstr>Calibri</vt:lpstr>
      <vt:lpstr>Impact</vt:lpstr>
      <vt:lpstr>Arial Unicode MS</vt:lpstr>
      <vt:lpstr>Office 主题​​</vt:lpstr>
      <vt:lpstr>PowerPoint 演示文稿</vt:lpstr>
      <vt:lpstr>江氏K线天机系列</vt:lpstr>
      <vt:lpstr>PowerPoint 演示文稿</vt:lpstr>
      <vt:lpstr>大阴线的结构</vt:lpstr>
      <vt:lpstr>大阴线的分类及意义</vt:lpstr>
      <vt:lpstr>高开低走大阴线</vt:lpstr>
      <vt:lpstr>高开低走大阴线</vt:lpstr>
      <vt:lpstr>高开低走大阴线 </vt:lpstr>
      <vt:lpstr>PowerPoint 演示文稿</vt:lpstr>
      <vt:lpstr>低开大阴线</vt:lpstr>
      <vt:lpstr>低开大阴线</vt:lpstr>
      <vt:lpstr>低开大阴线 </vt:lpstr>
      <vt:lpstr>PowerPoint 演示文稿</vt:lpstr>
      <vt:lpstr>平开大阴线</vt:lpstr>
      <vt:lpstr>平开大阴线 </vt:lpstr>
      <vt:lpstr>平开大阴线  </vt:lpstr>
      <vt:lpstr>三、大阴线出现的位置</vt:lpstr>
      <vt:lpstr>波段上涨到高位出现的大阴线是见顶信号</vt:lpstr>
      <vt:lpstr>PowerPoint 演示文稿</vt:lpstr>
      <vt:lpstr>600159大龙地产2014年3月26日分时图</vt:lpstr>
      <vt:lpstr>600162香江控股2017年4月13日在前高位置出现高开大阴线</vt:lpstr>
      <vt:lpstr>PowerPoint 演示文稿</vt:lpstr>
      <vt:lpstr>PowerPoint 演示文稿</vt:lpstr>
      <vt:lpstr>PowerPoint 演示文稿</vt:lpstr>
      <vt:lpstr>C浪相对低位出现的大阴线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大概来自魔仙堡</cp:lastModifiedBy>
  <cp:revision>434</cp:revision>
  <dcterms:created xsi:type="dcterms:W3CDTF">2015-12-07T12:33:00Z</dcterms:created>
  <dcterms:modified xsi:type="dcterms:W3CDTF">2019-02-25T06:35:41Z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