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628" r:id="rId5"/>
    <p:sldId id="629" r:id="rId6"/>
    <p:sldId id="631" r:id="rId7"/>
    <p:sldId id="632" r:id="rId8"/>
    <p:sldId id="633" r:id="rId9"/>
    <p:sldId id="634" r:id="rId10"/>
    <p:sldId id="635" r:id="rId11"/>
    <p:sldId id="636" r:id="rId12"/>
    <p:sldId id="637" r:id="rId13"/>
    <p:sldId id="363" r:id="rId14"/>
  </p:sldIdLst>
  <p:sldSz cx="9144000" cy="5143500" type="screen16x9"/>
  <p:notesSz cx="6858000" cy="9144000"/>
  <p:embeddedFontLst>
    <p:embeddedFont>
      <p:font typeface="微软雅黑" panose="020B0503020204020204" charset="-122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F6000"/>
    <a:srgbClr val="FFFFFF"/>
    <a:srgbClr val="CA0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140" y="-486"/>
      </p:cViewPr>
      <p:guideLst>
        <p:guide orient="horz" pos="1729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06D9-27C4-4576-B2DC-9DFBB3BB36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sz="2000" dirty="0" smtClean="0">
                <a:sym typeface="+mn-ea"/>
              </a:rPr>
              <a:t>单击此处编辑母版文本样式</a:t>
            </a:r>
            <a:endParaRPr lang="zh-CN" altLang="en-US" sz="2000" dirty="0" smtClean="0"/>
          </a:p>
          <a:p>
            <a:pPr lvl="1"/>
            <a:r>
              <a:rPr lang="zh-CN" altLang="en-US" sz="2000" dirty="0" smtClean="0">
                <a:sym typeface="+mn-ea"/>
              </a:rPr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2000" dirty="0" smtClean="0">
                <a:sym typeface="+mn-ea"/>
              </a:rPr>
              <a:t>第三级</a:t>
            </a:r>
            <a:endParaRPr lang="zh-CN" altLang="en-US" sz="2000" dirty="0" smtClean="0"/>
          </a:p>
          <a:p>
            <a:pPr lvl="3"/>
            <a:r>
              <a:rPr lang="zh-CN" altLang="en-US" sz="2000" dirty="0" smtClean="0">
                <a:sym typeface="+mn-ea"/>
              </a:rPr>
              <a:t>第四级</a:t>
            </a:r>
            <a:endParaRPr lang="zh-CN" altLang="en-US" sz="2000" dirty="0" smtClean="0"/>
          </a:p>
          <a:p>
            <a:pPr lvl="4"/>
            <a:r>
              <a:rPr lang="zh-CN" altLang="en-US" sz="2000" dirty="0" smtClean="0">
                <a:sym typeface="+mn-ea"/>
              </a:rPr>
              <a:t>第五级</a:t>
            </a:r>
            <a:endParaRPr lang="zh-CN" altLang="en-US" dirty="0"/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1647825" y="118110"/>
            <a:ext cx="4723130" cy="37274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1647825" y="118110"/>
            <a:ext cx="4723130" cy="37274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20955"/>
            <a:ext cx="9145270" cy="47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-12700" y="-21590"/>
            <a:ext cx="9144635" cy="47523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文本框 1"/>
          <p:cNvSpPr txBox="1"/>
          <p:nvPr userDrawn="1"/>
        </p:nvSpPr>
        <p:spPr>
          <a:xfrm>
            <a:off x="8677275" y="4244975"/>
            <a:ext cx="7537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fld id="{9A0DB2DC-4C9A-4742-B13C-FB6460FD3503}" type="slidenum">
              <a:rPr lang="zh-CN" altLang="en-US" sz="1200">
                <a:solidFill>
                  <a:srgbClr val="C00000"/>
                </a:solidFill>
              </a:rPr>
            </a:fld>
            <a:endParaRPr lang="en-US" altLang="zh-CN" sz="1200">
              <a:solidFill>
                <a:srgbClr val="C0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35" y="4730750"/>
            <a:ext cx="9145270" cy="417830"/>
          </a:xfrm>
          <a:prstGeom prst="rect">
            <a:avLst/>
          </a:prstGeom>
        </p:spPr>
      </p:pic>
      <p:sp>
        <p:nvSpPr>
          <p:cNvPr id="22" name="文本框 21"/>
          <p:cNvSpPr txBox="1"/>
          <p:nvPr userDrawn="1"/>
        </p:nvSpPr>
        <p:spPr>
          <a:xfrm>
            <a:off x="2249805" y="4802505"/>
            <a:ext cx="6126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sym typeface="+mn-ea"/>
              </a:rPr>
              <a:t>本培训教材属于正福操盘手内部高级培训教材！本教材只对内部学员公开，请严格保密！</a:t>
            </a:r>
            <a:endParaRPr lang="zh-CN" altLang="en-US" sz="12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4765" y="69850"/>
            <a:ext cx="1628775" cy="409575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6542405" y="100965"/>
            <a:ext cx="2588895" cy="30670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专家论股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正福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操盘实战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经典</a:t>
            </a:r>
            <a:endParaRPr lang="zh-CN" altLang="en-US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1647825" y="118110"/>
            <a:ext cx="4723130" cy="372745"/>
          </a:xfrm>
        </p:spPr>
        <p:txBody>
          <a:bodyPr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charset="0"/>
        <a:buChar char="Ø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53340"/>
            <a:ext cx="9137650" cy="52063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02690" y="1310005"/>
            <a:ext cx="6960870" cy="3338195"/>
          </a:xfrm>
          <a:prstGeom prst="rect">
            <a:avLst/>
          </a:prstGeom>
          <a:noFill/>
          <a:ln w="120650">
            <a:solidFill>
              <a:srgbClr val="FFFFFF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41245" y="1608455"/>
            <a:ext cx="4690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龙泽交易天机</a:t>
            </a:r>
            <a:endParaRPr lang="zh-CN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2955" y="2651760"/>
            <a:ext cx="53098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趋势的时间性质</a:t>
            </a:r>
            <a:endParaRPr lang="zh-CN" altLang="en-US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和趋势线结构</a:t>
            </a:r>
            <a:endParaRPr lang="zh-CN" altLang="en-US" sz="36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/>
            <a:endParaRPr lang="zh-CN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V="1">
            <a:off x="2599055" y="4464685"/>
            <a:ext cx="4344670" cy="698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92"/>
          <p:cNvSpPr txBox="1"/>
          <p:nvPr/>
        </p:nvSpPr>
        <p:spPr>
          <a:xfrm>
            <a:off x="3085465" y="4123055"/>
            <a:ext cx="3404235" cy="30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4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资本逻辑  投资智慧  趋势为王  共赢财富</a:t>
            </a:r>
            <a:r>
              <a:rPr lang="zh-CN" altLang="en-US" sz="12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zh-CN" altLang="en-US" sz="1200" b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490855"/>
            <a:ext cx="9113520" cy="4215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7465" y="-20955"/>
            <a:ext cx="9181465" cy="4775835"/>
          </a:xfrm>
          <a:prstGeom prst="rect">
            <a:avLst/>
          </a:prstGeom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1752634" y="2358896"/>
            <a:ext cx="5782242" cy="52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感谢您的观赏</a:t>
            </a:r>
            <a:endParaRPr lang="zh-CN" altLang="en-US" sz="3600" b="1" i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34925" y="3315970"/>
            <a:ext cx="910971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正福金融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ea typeface="+mn-ea"/>
                <a:cs typeface="+mn-ea"/>
                <a:sym typeface="+mn-lt"/>
              </a:rPr>
              <a:t>——</a:t>
            </a:r>
            <a:endParaRPr lang="en-US" altLang="zh-CN" sz="2000" b="1" dirty="0">
              <a:solidFill>
                <a:schemeClr val="bg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617841"/>
            <a:ext cx="3927710" cy="0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1263899"/>
            <a:ext cx="2919095" cy="28702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>
          <a:xfrm>
            <a:off x="309880" y="2769870"/>
            <a:ext cx="8357235" cy="1615440"/>
          </a:xfrm>
        </p:spPr>
        <p:txBody>
          <a:bodyPr>
            <a:noAutofit/>
          </a:bodyPr>
          <a:p>
            <a:r>
              <a:rPr lang="en-US" altLang="x-none" dirty="0">
                <a:sym typeface="+mn-ea"/>
              </a:rPr>
              <a:t>怎样判断和把握这些趋势的转变就成为投资者关注的核心</a:t>
            </a:r>
            <a:r>
              <a:rPr lang="zh-CN" altLang="en-US" dirty="0">
                <a:sym typeface="+mn-ea"/>
              </a:rPr>
              <a:t>，</a:t>
            </a:r>
            <a:r>
              <a:rPr lang="en-US" altLang="x-none" dirty="0">
                <a:sym typeface="+mn-ea"/>
              </a:rPr>
              <a:t>或者说投资者都希望在下降趋势转为上升趋势的时候买入股票，而又希望在上升趋势转为下降趋势的时候</a:t>
            </a:r>
            <a:r>
              <a:rPr lang="zh-CN" altLang="en-US" dirty="0">
                <a:sym typeface="+mn-ea"/>
              </a:rPr>
              <a:t>卖</a:t>
            </a:r>
            <a:r>
              <a:rPr lang="en-US" altLang="x-none" dirty="0">
                <a:sym typeface="+mn-ea"/>
              </a:rPr>
              <a:t>出股票。那么怎样才能区分是短期、中期还是长期趋势的转变呢？利用趋势线无疑是最为简单和有效的方法之一，而"一条直线闯股市"正是对趋线重要性和实用性的高度概括。</a:t>
            </a:r>
            <a:endParaRPr lang="en-US" altLang="x-none" dirty="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趋势的时间性质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48410" y="1288415"/>
            <a:ext cx="232727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趋势的时间分类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75175" y="637540"/>
            <a:ext cx="232727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长期趋势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75175" y="1288415"/>
            <a:ext cx="232727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中期趋势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75175" y="1948180"/>
            <a:ext cx="2327275" cy="3683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短期趋势</a:t>
            </a:r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699510" y="1472565"/>
            <a:ext cx="4775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688715" y="1059180"/>
            <a:ext cx="450850" cy="4324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707765" y="1491615"/>
            <a:ext cx="431800" cy="431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4266565"/>
            <a:ext cx="9169400" cy="88519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>
          <a:xfrm>
            <a:off x="4177665" y="2990850"/>
            <a:ext cx="1882140" cy="1965325"/>
          </a:xfrm>
        </p:spPr>
        <p:txBody>
          <a:bodyPr>
            <a:normAutofit fontScale="90000" lnSpcReduction="10000"/>
          </a:bodyPr>
          <a:p>
            <a:r>
              <a:rPr lang="zh-CN" altLang="en-US"/>
              <a:t>由图可知，贵州茅台不论是月线趋势、周线趋势还是日线趋势，都是明显的上涨趋势。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贵州茅台</a:t>
            </a:r>
            <a:r>
              <a:rPr lang="en-US" altLang="zh-CN"/>
              <a:t>——</a:t>
            </a:r>
            <a:r>
              <a:rPr lang="zh-CN" altLang="en-US"/>
              <a:t>日线、周线、月线趋势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" y="490855"/>
            <a:ext cx="4438015" cy="2286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20" y="490855"/>
            <a:ext cx="4441190" cy="228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" y="2849245"/>
            <a:ext cx="4438650" cy="230886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567430" y="490855"/>
            <a:ext cx="774065" cy="1581785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94635" y="2849245"/>
            <a:ext cx="1546860" cy="1962785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055610" y="490855"/>
            <a:ext cx="889635" cy="1708785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167630" y="980440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长期趋势</a:t>
            </a:r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5167630" y="1416050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中期趋势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5167630" y="1860550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短期趋势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6172200" y="3452495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长期趋势</a:t>
            </a:r>
            <a:endParaRPr lang="zh-CN" altLang="en-US" sz="1400"/>
          </a:p>
        </p:txBody>
      </p:sp>
      <p:sp>
        <p:nvSpPr>
          <p:cNvPr id="14" name="文本框 13"/>
          <p:cNvSpPr txBox="1"/>
          <p:nvPr/>
        </p:nvSpPr>
        <p:spPr>
          <a:xfrm>
            <a:off x="6172200" y="3888105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中期趋势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6172200" y="4332605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短期趋势</a:t>
            </a:r>
            <a:endParaRPr lang="zh-CN" altLang="en-US" sz="1400"/>
          </a:p>
        </p:txBody>
      </p:sp>
      <p:sp>
        <p:nvSpPr>
          <p:cNvPr id="16" name="文本框 15"/>
          <p:cNvSpPr txBox="1"/>
          <p:nvPr/>
        </p:nvSpPr>
        <p:spPr>
          <a:xfrm>
            <a:off x="7877810" y="3435985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月线趋势</a:t>
            </a:r>
            <a:endParaRPr lang="zh-CN" altLang="en-US" sz="1400"/>
          </a:p>
        </p:txBody>
      </p:sp>
      <p:sp>
        <p:nvSpPr>
          <p:cNvPr id="17" name="文本框 16"/>
          <p:cNvSpPr txBox="1"/>
          <p:nvPr/>
        </p:nvSpPr>
        <p:spPr>
          <a:xfrm>
            <a:off x="7877810" y="3871595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周线趋势</a:t>
            </a:r>
            <a:endParaRPr lang="zh-CN" altLang="en-US" sz="1400"/>
          </a:p>
        </p:txBody>
      </p:sp>
      <p:sp>
        <p:nvSpPr>
          <p:cNvPr id="18" name="文本框 17"/>
          <p:cNvSpPr txBox="1"/>
          <p:nvPr/>
        </p:nvSpPr>
        <p:spPr>
          <a:xfrm>
            <a:off x="7877810" y="4316095"/>
            <a:ext cx="983615" cy="30670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日线趋势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490855"/>
            <a:ext cx="9130665" cy="4242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" y="490855"/>
            <a:ext cx="9113520" cy="4194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" y="490855"/>
            <a:ext cx="9123045" cy="4254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4045" y="706120"/>
            <a:ext cx="56508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/>
            <a:r>
              <a:rPr lang="en-US" altLang="x-none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 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趋势从结构上分为主要趋势，次要趋势和短暂趋势。</a:t>
            </a:r>
            <a:endParaRPr lang="zh-CN" altLang="en-US" u="sng" dirty="0">
              <a:solidFill>
                <a:srgbClr val="FF0000"/>
              </a:solidFill>
              <a:sym typeface="+mn-ea"/>
            </a:endParaRPr>
          </a:p>
          <a:p>
            <a:pPr lvl="0"/>
            <a:r>
              <a:rPr lang="en-US" altLang="x-none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、因而趋势线与之相应也要有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追踪不同规模趋势的功能</a:t>
            </a:r>
            <a:r>
              <a:rPr lang="zh-CN" altLang="en-US" dirty="0">
                <a:sym typeface="+mn-ea"/>
              </a:rPr>
              <a:t>，其重要性也同样有着明显的差别。</a:t>
            </a:r>
            <a:endParaRPr lang="zh-CN" altLang="en-US" dirty="0">
              <a:sym typeface="+mn-ea"/>
            </a:endParaRPr>
          </a:p>
          <a:p>
            <a:pPr lvl="0"/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、三种趋势从</a:t>
            </a:r>
            <a:r>
              <a:rPr lang="zh-CN" altLang="en-US" u="sng" dirty="0">
                <a:solidFill>
                  <a:srgbClr val="FF0000"/>
                </a:solidFill>
                <a:sym typeface="+mn-ea"/>
              </a:rPr>
              <a:t>时间、角度、空间</a:t>
            </a:r>
            <a:r>
              <a:rPr lang="zh-CN" altLang="en-US" dirty="0">
                <a:sym typeface="+mn-ea"/>
              </a:rPr>
              <a:t>的对比关系。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zh-CN" altLang="en-US"/>
              <a:t>长期趋势线一般追踪的是周线、月线级别的行情，它持续的时间长，涨幅大，趋势不容易被改变。</a:t>
            </a:r>
            <a:endParaRPr lang="zh-CN" altLang="en-US"/>
          </a:p>
          <a:p>
            <a:r>
              <a:rPr lang="zh-CN" altLang="en-US"/>
              <a:t>中期趋势线一般追踪的是日线级别的行情，一般只是周线或以上行情的一个上涨或下跌波段而已，持续时间和强度比周线等长期趋势弱，可操作性强。</a:t>
            </a:r>
            <a:endParaRPr lang="zh-CN" altLang="en-US"/>
          </a:p>
          <a:p>
            <a:r>
              <a:rPr lang="zh-CN" altLang="en-US"/>
              <a:t>短期趋势线一般追踪</a:t>
            </a:r>
            <a:r>
              <a:rPr lang="en-US" altLang="zh-CN"/>
              <a:t>30</a:t>
            </a:r>
            <a:r>
              <a:rPr lang="zh-CN" altLang="en-US"/>
              <a:t>分钟左右级别的行情，主要为上升趋势中短期的回调或者下降趋势中短期的反弹行为，持续时间更短。</a:t>
            </a:r>
            <a:endParaRPr lang="zh-CN" altLang="en-US"/>
          </a:p>
          <a:p>
            <a:r>
              <a:rPr lang="zh-CN" altLang="en-US"/>
              <a:t>趋势级别越小，持续时间越短，可操作性就越弱，相应风险也会增加。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5170" y="416560"/>
            <a:ext cx="4592320" cy="2493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1868170"/>
            <a:ext cx="5402580" cy="28454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490855"/>
            <a:ext cx="9155430" cy="4239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CA0915"/>
      </a:accent1>
      <a:accent2>
        <a:srgbClr val="FF8421"/>
      </a:accent2>
      <a:accent3>
        <a:srgbClr val="FFC000"/>
      </a:accent3>
      <a:accent4>
        <a:srgbClr val="0070C0"/>
      </a:accent4>
      <a:accent5>
        <a:srgbClr val="0F5666"/>
      </a:accent5>
      <a:accent6>
        <a:srgbClr val="542378"/>
      </a:accent6>
      <a:hlink>
        <a:srgbClr val="FF8119"/>
      </a:hlink>
      <a:folHlink>
        <a:srgbClr val="44B9E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WPS 演示</Application>
  <PresentationFormat>全屏显示(16:9)</PresentationFormat>
  <Paragraphs>57</Paragraphs>
  <Slides>11</Slides>
  <Notes>52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Office 主题​​</vt:lpstr>
      <vt:lpstr>PowerPoint 演示文稿</vt:lpstr>
      <vt:lpstr>趋势的时间性质</vt:lpstr>
      <vt:lpstr>贵州茅台——日线、周线、月线趋势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airxi2001</dc:creator>
  <cp:lastModifiedBy>大概来自魔仙堡</cp:lastModifiedBy>
  <cp:revision>422</cp:revision>
  <dcterms:created xsi:type="dcterms:W3CDTF">2015-12-07T12:33:00Z</dcterms:created>
  <dcterms:modified xsi:type="dcterms:W3CDTF">2019-02-25T06:40:53Z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