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57" r:id="rId3"/>
    <p:sldId id="626" r:id="rId5"/>
    <p:sldId id="629" r:id="rId6"/>
    <p:sldId id="630" r:id="rId7"/>
    <p:sldId id="633" r:id="rId8"/>
    <p:sldId id="634" r:id="rId9"/>
    <p:sldId id="635" r:id="rId10"/>
    <p:sldId id="638" r:id="rId11"/>
    <p:sldId id="639" r:id="rId12"/>
    <p:sldId id="640" r:id="rId13"/>
    <p:sldId id="641" r:id="rId14"/>
    <p:sldId id="642" r:id="rId15"/>
    <p:sldId id="643" r:id="rId16"/>
    <p:sldId id="644" r:id="rId17"/>
    <p:sldId id="363" r:id="rId18"/>
  </p:sldIdLst>
  <p:sldSz cx="9144000" cy="5143500" type="screen16x9"/>
  <p:notesSz cx="6858000" cy="9144000"/>
  <p:embeddedFontLst>
    <p:embeddedFont>
      <p:font typeface="微软雅黑" panose="020B0503020204020204" charset="-122"/>
      <p:regular r:id="rId22"/>
    </p:embeddedFont>
    <p:embeddedFont>
      <p:font typeface="楷体" panose="02010609060101010101" charset="-122"/>
      <p:regular r:id="rId23"/>
    </p:embeddedFont>
    <p:embeddedFont>
      <p:font typeface="Calibri" panose="020F0502020204030204" charset="0"/>
      <p:regular r:id="rId24"/>
      <p:bold r:id="rId25"/>
      <p:italic r:id="rId26"/>
      <p:boldItalic r:id="rId27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CA09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140" y="-486"/>
      </p:cViewPr>
      <p:guideLst>
        <p:guide orient="horz" pos="1709"/>
        <p:guide pos="289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7" Type="http://schemas.openxmlformats.org/officeDocument/2006/relationships/font" Target="fonts/font6.fntdata"/><Relationship Id="rId26" Type="http://schemas.openxmlformats.org/officeDocument/2006/relationships/font" Target="fonts/font5.fntdata"/><Relationship Id="rId25" Type="http://schemas.openxmlformats.org/officeDocument/2006/relationships/font" Target="fonts/font4.fntdata"/><Relationship Id="rId24" Type="http://schemas.openxmlformats.org/officeDocument/2006/relationships/font" Target="fonts/font3.fntdata"/><Relationship Id="rId23" Type="http://schemas.openxmlformats.org/officeDocument/2006/relationships/font" Target="fonts/font2.fntdata"/><Relationship Id="rId22" Type="http://schemas.openxmlformats.org/officeDocument/2006/relationships/font" Target="fonts/font1.fntdata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D06D9-27C4-4576-B2DC-9DFBB3BB36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88D2A-ED99-4DC2-9DFC-DAB6C4E2FE6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88D2A-ED99-4DC2-9DFC-DAB6C4E2FE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88D2A-ED99-4DC2-9DFC-DAB6C4E2FE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835"/>
            <a:ext cx="3618230" cy="37274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23" name="文本占位符 22"/>
          <p:cNvSpPr>
            <a:spLocks noGrp="1"/>
          </p:cNvSpPr>
          <p:nvPr>
            <p:ph type="body" idx="13"/>
          </p:nvPr>
        </p:nvSpPr>
        <p:spPr>
          <a:xfrm>
            <a:off x="467360" y="706120"/>
            <a:ext cx="8199755" cy="3679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835"/>
            <a:ext cx="5960745" cy="37274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23" name="文本占位符 22"/>
          <p:cNvSpPr>
            <a:spLocks noGrp="1"/>
          </p:cNvSpPr>
          <p:nvPr>
            <p:ph type="body" idx="13"/>
          </p:nvPr>
        </p:nvSpPr>
        <p:spPr>
          <a:xfrm>
            <a:off x="467360" y="706120"/>
            <a:ext cx="8199755" cy="3679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50000"/>
              </a:lnSpc>
              <a:defRPr sz="1600"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" y="-20955"/>
            <a:ext cx="9145270" cy="4751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组合 12"/>
          <p:cNvGrpSpPr/>
          <p:nvPr userDrawn="1"/>
        </p:nvGrpSpPr>
        <p:grpSpPr>
          <a:xfrm>
            <a:off x="-6350" y="4730750"/>
            <a:ext cx="9157335" cy="424815"/>
            <a:chOff x="-18879" y="5984701"/>
            <a:chExt cx="9157124" cy="583433"/>
          </a:xfrm>
        </p:grpSpPr>
        <p:sp>
          <p:nvSpPr>
            <p:cNvPr id="14" name="矩形 13"/>
            <p:cNvSpPr/>
            <p:nvPr userDrawn="1"/>
          </p:nvSpPr>
          <p:spPr>
            <a:xfrm>
              <a:off x="-18879" y="6028134"/>
              <a:ext cx="9157124" cy="540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5" name="直接连接符 14"/>
            <p:cNvCxnSpPr/>
            <p:nvPr userDrawn="1"/>
          </p:nvCxnSpPr>
          <p:spPr>
            <a:xfrm>
              <a:off x="-12700" y="5984701"/>
              <a:ext cx="9144000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矩形 11"/>
          <p:cNvSpPr/>
          <p:nvPr userDrawn="1"/>
        </p:nvSpPr>
        <p:spPr>
          <a:xfrm>
            <a:off x="-12700" y="-21590"/>
            <a:ext cx="9144635" cy="475234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457200" y="9599"/>
            <a:ext cx="8229600" cy="532285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16" name="矩形 15"/>
          <p:cNvSpPr/>
          <p:nvPr userDrawn="1"/>
        </p:nvSpPr>
        <p:spPr>
          <a:xfrm>
            <a:off x="251520" y="209136"/>
            <a:ext cx="144016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7" name="直接连接符 16"/>
          <p:cNvCxnSpPr/>
          <p:nvPr userDrawn="1"/>
        </p:nvCxnSpPr>
        <p:spPr>
          <a:xfrm>
            <a:off x="-12700" y="483771"/>
            <a:ext cx="916326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 userDrawn="1"/>
        </p:nvSpPr>
        <p:spPr>
          <a:xfrm>
            <a:off x="7071360" y="4782820"/>
            <a:ext cx="20008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 b="1">
                <a:solidFill>
                  <a:schemeClr val="bg1"/>
                </a:solidFill>
                <a:latin typeface="+mn-ea"/>
              </a:rPr>
              <a:t>龙泽交易天机</a:t>
            </a:r>
            <a:endParaRPr lang="zh-CN" altLang="en-US" sz="14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23" name="文本占位符 22"/>
          <p:cNvSpPr>
            <a:spLocks noGrp="1"/>
          </p:cNvSpPr>
          <p:nvPr>
            <p:ph type="body" idx="13"/>
          </p:nvPr>
        </p:nvSpPr>
        <p:spPr>
          <a:xfrm>
            <a:off x="467360" y="706120"/>
            <a:ext cx="8199755" cy="3679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031" name="TextBox 10"/>
          <p:cNvSpPr txBox="1"/>
          <p:nvPr userDrawn="1"/>
        </p:nvSpPr>
        <p:spPr>
          <a:xfrm>
            <a:off x="996315" y="4822190"/>
            <a:ext cx="6163310" cy="227965"/>
          </a:xfrm>
          <a:prstGeom prst="rect">
            <a:avLst/>
          </a:prstGeom>
          <a:noFill/>
          <a:ln w="9525">
            <a:noFill/>
          </a:ln>
        </p:spPr>
        <p:txBody>
          <a:bodyPr lIns="0" anchor="t"/>
          <a:p>
            <a:pPr lvl="0"/>
            <a:r>
              <a:rPr lang="en-US" altLang="x-none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©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本培训教材属于正福操盘手内部高级培训教材！本教材只对内部学员公开，请严格保密！</a:t>
            </a:r>
            <a:r>
              <a:rPr lang="en-US" altLang="x-none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en-US" altLang="x-none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 userDrawn="1"/>
        </p:nvSpPr>
        <p:spPr>
          <a:xfrm>
            <a:off x="8605520" y="4460240"/>
            <a:ext cx="753745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fld id="{9A0DB2DC-4C9A-4742-B13C-FB6460FD3503}" type="slidenum">
              <a:rPr lang="zh-CN" altLang="en-US" sz="1200">
                <a:solidFill>
                  <a:srgbClr val="C00000"/>
                </a:solidFill>
              </a:rPr>
            </a:fld>
            <a:endParaRPr lang="en-US" altLang="zh-CN" sz="1200">
              <a:solidFill>
                <a:srgbClr val="C00000"/>
              </a:solidFill>
            </a:endParaRPr>
          </a:p>
        </p:txBody>
      </p:sp>
      <p:sp>
        <p:nvSpPr>
          <p:cNvPr id="1030" name="矩形 14"/>
          <p:cNvSpPr/>
          <p:nvPr userDrawn="1"/>
        </p:nvSpPr>
        <p:spPr>
          <a:xfrm>
            <a:off x="6772910" y="11430"/>
            <a:ext cx="2385695" cy="27559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/>
            <a:r>
              <a:rPr lang="zh-CN" sz="12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专家论股</a:t>
            </a:r>
            <a:r>
              <a:rPr lang="en-US" altLang="zh-CN" sz="12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——</a:t>
            </a:r>
            <a:r>
              <a:rPr lang="zh-CN" altLang="zh-CN" sz="12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正福</a:t>
            </a:r>
            <a:r>
              <a:rPr lang="zh-CN" altLang="en-US" sz="12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操盘实战经典</a:t>
            </a:r>
            <a:endParaRPr lang="zh-CN" altLang="en-US" sz="12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charset="0"/>
        <a:buChar char="Ø"/>
        <a:defRPr sz="2000" kern="1200">
          <a:solidFill>
            <a:schemeClr val="accent1"/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图片 13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78"/>
          <a:stretch>
            <a:fillRect/>
          </a:stretch>
        </p:blipFill>
        <p:spPr bwMode="auto">
          <a:xfrm>
            <a:off x="-22860" y="-83185"/>
            <a:ext cx="9177655" cy="4631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Rectangle 13"/>
          <p:cNvSpPr txBox="1">
            <a:spLocks noChangeArrowheads="1"/>
          </p:cNvSpPr>
          <p:nvPr/>
        </p:nvSpPr>
        <p:spPr bwMode="auto">
          <a:xfrm>
            <a:off x="-22860" y="1947545"/>
            <a:ext cx="9181465" cy="20072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1419" tIns="45709" rIns="91419" bIns="45709" anchor="ctr"/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ts val="4200"/>
              </a:lnSpc>
              <a:spcBef>
                <a:spcPct val="20000"/>
              </a:spcBef>
            </a:pPr>
            <a:r>
              <a:rPr lang="zh-CN" altLang="en-US" sz="3600" b="1" i="0" dirty="0" smtClean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龙泽交易天机</a:t>
            </a:r>
            <a:endParaRPr lang="zh-CN" altLang="en-US" sz="3600" b="1" i="0" dirty="0" smtClean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eaLnBrk="1" hangingPunct="1">
              <a:lnSpc>
                <a:spcPts val="4200"/>
              </a:lnSpc>
              <a:spcBef>
                <a:spcPct val="20000"/>
              </a:spcBef>
            </a:pPr>
            <a:endParaRPr lang="zh-CN" altLang="en-US" sz="2800" b="1" i="0" dirty="0" smtClean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eaLnBrk="1" hangingPunct="1">
              <a:lnSpc>
                <a:spcPts val="4200"/>
              </a:lnSpc>
              <a:spcBef>
                <a:spcPct val="20000"/>
              </a:spcBef>
            </a:pPr>
            <a:r>
              <a:rPr lang="en-US" altLang="zh-CN" sz="2800" b="1" i="0" dirty="0" smtClean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K</a:t>
            </a:r>
            <a:r>
              <a:rPr lang="zh-CN" altLang="en-US" sz="2800" b="1" i="0" dirty="0" smtClean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线组合利器之纺锤线</a:t>
            </a:r>
            <a:endParaRPr lang="zh-CN" altLang="en-US" sz="2800" b="1" i="0" dirty="0" smtClean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92" name="直接连接符 91"/>
          <p:cNvCxnSpPr/>
          <p:nvPr/>
        </p:nvCxnSpPr>
        <p:spPr bwMode="auto">
          <a:xfrm>
            <a:off x="2679900" y="1115556"/>
            <a:ext cx="3927710" cy="0"/>
          </a:xfrm>
          <a:prstGeom prst="line">
            <a:avLst/>
          </a:prstGeom>
          <a:ln w="28575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3136352" y="976879"/>
            <a:ext cx="2919095" cy="2870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CN" altLang="en-US" sz="1200" b="0" dirty="0" smtClean="0">
                <a:solidFill>
                  <a:schemeClr val="bg1"/>
                </a:solidFill>
                <a:cs typeface="+mn-ea"/>
                <a:sym typeface="+mn-lt"/>
              </a:rPr>
              <a:t>资本逻辑  投资智慧  趋势为王  共赢财富 </a:t>
            </a:r>
            <a:endParaRPr lang="zh-CN" altLang="en-US" sz="1200" b="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9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91" grpId="0" bldLvl="0" autoUpdateAnimBg="0"/>
      <p:bldP spid="91" grpId="1" bldLvl="0" autoUpdateAnimBg="0"/>
      <p:bldP spid="91" grpId="2" bldLvl="0" autoUpdateAnimBg="0"/>
      <p:bldP spid="91" grpId="3" bldLvl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300325</a:t>
            </a:r>
            <a:r>
              <a:rPr lang="zh-CN" altLang="en-US">
                <a:sym typeface="+mn-ea"/>
              </a:rPr>
              <a:t>德威新材</a:t>
            </a:r>
            <a:r>
              <a:rPr lang="en-US" altLang="zh-CN">
                <a:sym typeface="+mn-ea"/>
              </a:rPr>
              <a:t>2014</a:t>
            </a:r>
            <a:r>
              <a:rPr lang="zh-CN" altLang="en-US">
                <a:sym typeface="+mn-ea"/>
              </a:rPr>
              <a:t>年</a:t>
            </a:r>
            <a:r>
              <a:rPr lang="en-US" altLang="zh-CN">
                <a:sym typeface="+mn-ea"/>
              </a:rPr>
              <a:t>8</a:t>
            </a:r>
            <a:r>
              <a:rPr lang="zh-CN" altLang="en-US">
                <a:sym typeface="+mn-ea"/>
              </a:rPr>
              <a:t>月</a:t>
            </a: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日分时走势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3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10005" y="581025"/>
            <a:ext cx="6409690" cy="405320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810885" y="4304030"/>
            <a:ext cx="190881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案例</a:t>
            </a:r>
            <a:r>
              <a:rPr lang="en-US" altLang="zh-CN"/>
              <a:t>3</a:t>
            </a:r>
            <a:r>
              <a:rPr lang="zh-CN" altLang="en-US"/>
              <a:t>：上涨到前高点出现的纺锤线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3"/>
          </p:nvPr>
        </p:nvSpPr>
        <p:spPr>
          <a:xfrm>
            <a:off x="467360" y="419100"/>
            <a:ext cx="8199755" cy="3679190"/>
          </a:xfrm>
        </p:spPr>
        <p:txBody>
          <a:bodyPr/>
          <a:p>
            <a:r>
              <a:rPr lang="en-US" altLang="zh-CN"/>
              <a:t>600538</a:t>
            </a:r>
            <a:r>
              <a:rPr lang="zh-CN" altLang="en-US"/>
              <a:t>国发股份</a:t>
            </a:r>
            <a:r>
              <a:rPr lang="en-US" altLang="zh-CN"/>
              <a:t>2014</a:t>
            </a:r>
            <a:r>
              <a:rPr lang="zh-CN" altLang="en-US"/>
              <a:t>年</a:t>
            </a:r>
            <a:r>
              <a:rPr lang="en-US" altLang="zh-CN"/>
              <a:t>2</a:t>
            </a:r>
            <a:r>
              <a:rPr lang="zh-CN" altLang="en-US"/>
              <a:t>月</a:t>
            </a:r>
            <a:r>
              <a:rPr lang="en-US" altLang="zh-CN"/>
              <a:t>17</a:t>
            </a:r>
            <a:r>
              <a:rPr lang="zh-CN" altLang="en-US"/>
              <a:t>日出现纺锤线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8985" y="875665"/>
            <a:ext cx="7458075" cy="3839210"/>
          </a:xfrm>
          <a:prstGeom prst="rect">
            <a:avLst/>
          </a:prstGeom>
        </p:spPr>
      </p:pic>
      <p:sp>
        <p:nvSpPr>
          <p:cNvPr id="5" name="椭圆 4"/>
          <p:cNvSpPr/>
          <p:nvPr/>
        </p:nvSpPr>
        <p:spPr>
          <a:xfrm>
            <a:off x="7254240" y="789940"/>
            <a:ext cx="360045" cy="504190"/>
          </a:xfrm>
          <a:prstGeom prst="ellipse">
            <a:avLst/>
          </a:prstGeom>
          <a:noFill/>
          <a:ln w="19050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7371080" y="3665220"/>
            <a:ext cx="134620" cy="1049655"/>
          </a:xfrm>
          <a:prstGeom prst="rect">
            <a:avLst/>
          </a:prstGeom>
          <a:noFill/>
          <a:ln w="19050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案例</a:t>
            </a:r>
            <a:r>
              <a:rPr lang="en-US" altLang="zh-CN"/>
              <a:t>4</a:t>
            </a:r>
            <a:r>
              <a:rPr lang="zh-CN" altLang="en-US"/>
              <a:t>：箱体顶部和底部出现的纺锤线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3"/>
          </p:nvPr>
        </p:nvSpPr>
        <p:spPr>
          <a:xfrm>
            <a:off x="467360" y="419100"/>
            <a:ext cx="8199755" cy="3679190"/>
          </a:xfrm>
        </p:spPr>
        <p:txBody>
          <a:bodyPr/>
          <a:p>
            <a:r>
              <a:rPr lang="en-US" altLang="zh-CN"/>
              <a:t>600706</a:t>
            </a:r>
            <a:r>
              <a:rPr lang="zh-CN" altLang="en-US"/>
              <a:t>曲江文旅</a:t>
            </a:r>
            <a:r>
              <a:rPr lang="en-US" altLang="zh-CN"/>
              <a:t>2014</a:t>
            </a:r>
            <a:r>
              <a:rPr lang="zh-CN" altLang="en-US"/>
              <a:t>年</a:t>
            </a:r>
            <a:r>
              <a:rPr lang="en-US" altLang="zh-CN"/>
              <a:t>1</a:t>
            </a:r>
            <a:r>
              <a:rPr lang="zh-CN" altLang="en-US"/>
              <a:t>月</a:t>
            </a:r>
            <a:r>
              <a:rPr lang="en-US" altLang="zh-CN"/>
              <a:t>20</a:t>
            </a:r>
            <a:r>
              <a:rPr lang="zh-CN" altLang="en-US"/>
              <a:t>日和</a:t>
            </a:r>
            <a:r>
              <a:rPr lang="en-US" altLang="zh-CN"/>
              <a:t>4</a:t>
            </a:r>
            <a:r>
              <a:rPr lang="zh-CN" altLang="en-US"/>
              <a:t>月</a:t>
            </a:r>
            <a:r>
              <a:rPr lang="en-US" altLang="zh-CN"/>
              <a:t>15</a:t>
            </a:r>
            <a:r>
              <a:rPr lang="zh-CN" altLang="en-US"/>
              <a:t>日分别出现了纺锤线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9780" y="834390"/>
            <a:ext cx="7584440" cy="3945255"/>
          </a:xfrm>
          <a:prstGeom prst="rect">
            <a:avLst/>
          </a:prstGeom>
        </p:spPr>
      </p:pic>
      <p:sp>
        <p:nvSpPr>
          <p:cNvPr id="5" name="椭圆 4"/>
          <p:cNvSpPr/>
          <p:nvPr/>
        </p:nvSpPr>
        <p:spPr>
          <a:xfrm>
            <a:off x="6757670" y="1268730"/>
            <a:ext cx="360045" cy="504190"/>
          </a:xfrm>
          <a:prstGeom prst="ellipse">
            <a:avLst/>
          </a:prstGeom>
          <a:noFill/>
          <a:ln w="19050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3627120" y="2776220"/>
            <a:ext cx="360045" cy="504190"/>
          </a:xfrm>
          <a:prstGeom prst="ellipse">
            <a:avLst/>
          </a:prstGeom>
          <a:noFill/>
          <a:ln w="19050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案例</a:t>
            </a:r>
            <a:r>
              <a:rPr lang="en-US" altLang="zh-CN"/>
              <a:t>5</a:t>
            </a:r>
            <a:r>
              <a:rPr lang="zh-CN" altLang="en-US"/>
              <a:t>：前高位置出现的纺锤线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3"/>
          </p:nvPr>
        </p:nvSpPr>
        <p:spPr>
          <a:xfrm>
            <a:off x="467360" y="419100"/>
            <a:ext cx="8199755" cy="3679190"/>
          </a:xfrm>
        </p:spPr>
        <p:txBody>
          <a:bodyPr/>
          <a:p>
            <a:r>
              <a:rPr lang="en-US" altLang="zh-CN"/>
              <a:t>300146</a:t>
            </a:r>
            <a:r>
              <a:rPr lang="zh-CN" altLang="en-US"/>
              <a:t>汤臣倍健</a:t>
            </a:r>
            <a:r>
              <a:rPr lang="en-US" altLang="zh-CN"/>
              <a:t>2013</a:t>
            </a:r>
            <a:r>
              <a:rPr lang="zh-CN" altLang="en-US"/>
              <a:t>年</a:t>
            </a:r>
            <a:r>
              <a:rPr lang="en-US" altLang="zh-CN"/>
              <a:t>11</a:t>
            </a:r>
            <a:r>
              <a:rPr lang="zh-CN" altLang="en-US"/>
              <a:t>月</a:t>
            </a:r>
            <a:r>
              <a:rPr lang="en-US" altLang="zh-CN"/>
              <a:t>29</a:t>
            </a:r>
            <a:r>
              <a:rPr lang="zh-CN" altLang="en-US"/>
              <a:t>日出现纺锤线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1690" y="854710"/>
            <a:ext cx="7490460" cy="3886200"/>
          </a:xfrm>
          <a:prstGeom prst="rect">
            <a:avLst/>
          </a:prstGeom>
        </p:spPr>
      </p:pic>
      <p:sp>
        <p:nvSpPr>
          <p:cNvPr id="5" name="椭圆 4"/>
          <p:cNvSpPr/>
          <p:nvPr/>
        </p:nvSpPr>
        <p:spPr>
          <a:xfrm>
            <a:off x="6938645" y="854710"/>
            <a:ext cx="288290" cy="450215"/>
          </a:xfrm>
          <a:prstGeom prst="ellipse">
            <a:avLst/>
          </a:prstGeom>
          <a:noFill/>
          <a:ln w="19050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8765" y="1783715"/>
            <a:ext cx="1457325" cy="20288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总结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3"/>
          </p:nvPr>
        </p:nvSpPr>
        <p:spPr/>
        <p:txBody>
          <a:bodyPr/>
          <a:p>
            <a:r>
              <a:rPr lang="zh-CN" altLang="en-US"/>
              <a:t>纺锤线是一种警示性</a:t>
            </a:r>
            <a:r>
              <a:rPr lang="en-US" altLang="zh-CN"/>
              <a:t>K</a:t>
            </a:r>
            <a:r>
              <a:rPr lang="zh-CN" altLang="en-US"/>
              <a:t>线，我们可以用次日</a:t>
            </a:r>
            <a:r>
              <a:rPr lang="en-US" altLang="zh-CN"/>
              <a:t>K</a:t>
            </a:r>
            <a:r>
              <a:rPr lang="zh-CN" altLang="en-US"/>
              <a:t>线进行判定。</a:t>
            </a:r>
            <a:endParaRPr lang="zh-CN" altLang="en-US"/>
          </a:p>
          <a:p>
            <a:r>
              <a:rPr lang="zh-CN" altLang="en-US"/>
              <a:t>一般来说在股价相对高位或者箱体高位，次日跌破纺锤线的最低价就要离场。</a:t>
            </a:r>
            <a:endParaRPr lang="zh-CN" altLang="en-US"/>
          </a:p>
          <a:p>
            <a:r>
              <a:rPr lang="zh-CN" altLang="en-US"/>
              <a:t>低位放量的纺锤线一般是主力吸筹信号。</a:t>
            </a:r>
            <a:endParaRPr lang="zh-CN" altLang="en-US"/>
          </a:p>
          <a:p>
            <a:r>
              <a:rPr lang="zh-CN" altLang="en-US"/>
              <a:t>高位放量的纺锤线一般是主力出货信号。</a:t>
            </a:r>
            <a:endParaRPr lang="zh-CN" altLang="en-US"/>
          </a:p>
          <a:p>
            <a:r>
              <a:rPr lang="zh-CN" altLang="en-US"/>
              <a:t>低位出现的阳纺锤线比阴纺锤线的多方能量强。</a:t>
            </a:r>
            <a:endParaRPr lang="zh-CN" altLang="en-US"/>
          </a:p>
          <a:p>
            <a:r>
              <a:rPr lang="zh-CN" altLang="en-US"/>
              <a:t>高位出现的阴纺锤线比阳纺锤线的空方能量强。</a:t>
            </a:r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图片 13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81"/>
          <a:stretch>
            <a:fillRect/>
          </a:stretch>
        </p:blipFill>
        <p:spPr bwMode="auto">
          <a:xfrm>
            <a:off x="-635" y="-20955"/>
            <a:ext cx="9145270" cy="4582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Rectangle 13"/>
          <p:cNvSpPr txBox="1">
            <a:spLocks noChangeArrowheads="1"/>
          </p:cNvSpPr>
          <p:nvPr/>
        </p:nvSpPr>
        <p:spPr bwMode="auto">
          <a:xfrm>
            <a:off x="1752634" y="2071876"/>
            <a:ext cx="5782242" cy="52369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1419" tIns="45709" rIns="91419" bIns="45709" anchor="ctr"/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ts val="4200"/>
              </a:lnSpc>
              <a:spcBef>
                <a:spcPct val="20000"/>
              </a:spcBef>
            </a:pPr>
            <a:r>
              <a:rPr lang="zh-CN" altLang="en-US" sz="3600" b="1" i="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感谢您的观赏</a:t>
            </a:r>
            <a:endParaRPr lang="zh-CN" altLang="en-US" sz="3600" b="1" i="0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92" name="直接连接符 91"/>
          <p:cNvCxnSpPr/>
          <p:nvPr/>
        </p:nvCxnSpPr>
        <p:spPr bwMode="auto">
          <a:xfrm>
            <a:off x="2679900" y="1330821"/>
            <a:ext cx="3927710" cy="0"/>
          </a:xfrm>
          <a:prstGeom prst="line">
            <a:avLst/>
          </a:prstGeom>
          <a:ln w="28575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3136352" y="1192144"/>
            <a:ext cx="2919095" cy="2870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p>
            <a:r>
              <a:rPr lang="zh-CN" altLang="en-US" sz="1200" b="0" dirty="0" smtClean="0">
                <a:solidFill>
                  <a:schemeClr val="bg1"/>
                </a:solidFill>
                <a:cs typeface="+mn-ea"/>
                <a:sym typeface="+mn-lt"/>
              </a:rPr>
              <a:t>资本逻辑  投资智慧  趋势为王  共赢财富 </a:t>
            </a:r>
            <a:endParaRPr lang="zh-CN" altLang="en-US" sz="1200" b="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9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91" grpId="0" bldLvl="0" autoUpdateAnimBg="0"/>
      <p:bldP spid="91" grpId="1" bldLvl="0" autoUpdateAnimBg="0"/>
      <p:bldP spid="91" grpId="2" bldLvl="0" autoUpdateAnimBg="0"/>
      <p:bldP spid="91" grpId="3" bldLvl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龙泽</a:t>
            </a:r>
            <a:r>
              <a:rPr lang="en-US" altLang="zh-CN"/>
              <a:t>K</a:t>
            </a:r>
            <a:r>
              <a:rPr lang="zh-CN" altLang="en-US"/>
              <a:t>线天机系列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14680" y="1838960"/>
            <a:ext cx="43053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分时决定 </a:t>
            </a:r>
            <a:r>
              <a:rPr lang="en-US" altLang="zh-CN" sz="2400" b="1">
                <a:latin typeface="楷体" panose="02010609060101010101" charset="-122"/>
                <a:ea typeface="楷体" panose="02010609060101010101" charset="-122"/>
              </a:rPr>
              <a:t>K</a:t>
            </a:r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线  </a:t>
            </a:r>
            <a:r>
              <a:rPr lang="en-US" altLang="zh-CN" sz="2400" b="1">
                <a:latin typeface="楷体" panose="02010609060101010101" charset="-122"/>
                <a:ea typeface="楷体" panose="02010609060101010101" charset="-122"/>
              </a:rPr>
              <a:t>K </a:t>
            </a:r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线决定位置 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位置决定形态  形态决定浪形 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浪形决定性质  性质决定盈亏 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22545" y="1442085"/>
            <a:ext cx="2854325" cy="20027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一、纺锤线的结构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3"/>
          </p:nvPr>
        </p:nvSpPr>
        <p:spPr>
          <a:xfrm>
            <a:off x="2339975" y="2934335"/>
            <a:ext cx="3503930" cy="1678940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p>
            <a:r>
              <a:rPr lang="en-US" altLang="zh-CN" sz="2000"/>
              <a:t>K</a:t>
            </a:r>
            <a:r>
              <a:rPr lang="zh-CN" altLang="en-US" sz="2000"/>
              <a:t>线实体在</a:t>
            </a:r>
            <a:r>
              <a:rPr lang="en-US" altLang="zh-CN" sz="2000"/>
              <a:t>1.5</a:t>
            </a:r>
            <a:r>
              <a:rPr lang="zh-CN" altLang="en-US" sz="2000"/>
              <a:t>以内</a:t>
            </a:r>
            <a:endParaRPr lang="zh-CN" altLang="en-US" sz="2000"/>
          </a:p>
          <a:p>
            <a:r>
              <a:rPr lang="zh-CN" altLang="en-US" sz="2000"/>
              <a:t>振幅小于</a:t>
            </a:r>
            <a:r>
              <a:rPr lang="en-US" altLang="zh-CN" sz="2000"/>
              <a:t>5%</a:t>
            </a:r>
            <a:endParaRPr lang="en-US" altLang="zh-CN" sz="2000"/>
          </a:p>
          <a:p>
            <a:r>
              <a:rPr lang="zh-CN" altLang="en-US" sz="2000"/>
              <a:t>上下影线等长为佳</a:t>
            </a:r>
            <a:endParaRPr lang="zh-CN" altLang="en-US" sz="2000"/>
          </a:p>
        </p:txBody>
      </p:sp>
      <p:sp>
        <p:nvSpPr>
          <p:cNvPr id="4" name="矩形 3"/>
          <p:cNvSpPr/>
          <p:nvPr/>
        </p:nvSpPr>
        <p:spPr>
          <a:xfrm>
            <a:off x="1367790" y="1697990"/>
            <a:ext cx="504190" cy="215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 flipV="1">
            <a:off x="1619885" y="1202055"/>
            <a:ext cx="0" cy="12242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V="1">
            <a:off x="1750060" y="1346835"/>
            <a:ext cx="805815" cy="11747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1940560" y="1778635"/>
            <a:ext cx="759460" cy="3683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1678940" y="2210435"/>
            <a:ext cx="732790" cy="2222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2484755" y="1096010"/>
            <a:ext cx="9023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上影线</a:t>
            </a:r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2746375" y="1545590"/>
            <a:ext cx="9023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实体</a:t>
            </a:r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484755" y="1989455"/>
            <a:ext cx="9023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下影线</a:t>
            </a:r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5656580" y="1753235"/>
            <a:ext cx="504190" cy="2159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4" name="直接连接符 13"/>
          <p:cNvCxnSpPr/>
          <p:nvPr/>
        </p:nvCxnSpPr>
        <p:spPr>
          <a:xfrm flipV="1">
            <a:off x="5908675" y="1257300"/>
            <a:ext cx="0" cy="122428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961390" y="720725"/>
            <a:ext cx="23272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阳纺锤线（螺旋桨）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819650" y="775970"/>
            <a:ext cx="23272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阴纺锤线（绞肉机）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835"/>
            <a:ext cx="5960745" cy="372745"/>
          </a:xfrm>
        </p:spPr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3"/>
          </p:nvPr>
        </p:nvSpPr>
        <p:spPr>
          <a:xfrm>
            <a:off x="36830" y="706120"/>
            <a:ext cx="8199755" cy="3679190"/>
          </a:xfrm>
        </p:spPr>
        <p:txBody>
          <a:bodyPr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670" y="621665"/>
            <a:ext cx="4314190" cy="278066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3935" y="819150"/>
            <a:ext cx="742950" cy="2196465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768985" y="862330"/>
            <a:ext cx="4235450" cy="12573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3837940" y="1545590"/>
            <a:ext cx="878205" cy="1841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2891155" y="2767965"/>
            <a:ext cx="2040890" cy="920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V="1">
            <a:off x="445770" y="2139950"/>
            <a:ext cx="4270375" cy="596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3710" y="2140585"/>
            <a:ext cx="3526790" cy="2392680"/>
          </a:xfrm>
          <a:prstGeom prst="rect">
            <a:avLst/>
          </a:prstGeom>
        </p:spPr>
      </p:pic>
      <p:sp>
        <p:nvSpPr>
          <p:cNvPr id="12" name="椭圆 11"/>
          <p:cNvSpPr/>
          <p:nvPr/>
        </p:nvSpPr>
        <p:spPr>
          <a:xfrm>
            <a:off x="6300470" y="3148330"/>
            <a:ext cx="360045" cy="50355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756275" y="645160"/>
            <a:ext cx="32086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纺锤线实体很小，代表多空双方正处于拉锯战式的胶着状态。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214630" y="3498850"/>
            <a:ext cx="51034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上涨或下跌途中的纺锤线是一种警示信号，代表市场正在丧失动能。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26280" y="620395"/>
            <a:ext cx="4459605" cy="25273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二、纺锤线的位置及意义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3"/>
          </p:nvPr>
        </p:nvSpPr>
        <p:spPr/>
        <p:txBody>
          <a:bodyPr>
            <a:normAutofit fontScale="90000"/>
          </a:bodyPr>
          <a:p>
            <a:r>
              <a:rPr lang="en-US" altLang="zh-CN"/>
              <a:t>1</a:t>
            </a:r>
            <a:r>
              <a:rPr lang="zh-CN" altLang="en-US"/>
              <a:t>、高位大阳线后出现放量的纺锤线。</a:t>
            </a:r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、低位出现放大量的纺锤线。</a:t>
            </a:r>
            <a:endParaRPr lang="zh-CN" altLang="en-US"/>
          </a:p>
          <a:p>
            <a:r>
              <a:rPr lang="en-US" altLang="zh-CN"/>
              <a:t>3</a:t>
            </a:r>
            <a:r>
              <a:rPr lang="zh-CN" altLang="en-US"/>
              <a:t>、箱体震荡到前高点出现放量的纺锤线。</a:t>
            </a:r>
            <a:endParaRPr lang="zh-CN" altLang="en-US"/>
          </a:p>
          <a:p>
            <a:r>
              <a:rPr lang="en-US" altLang="zh-CN"/>
              <a:t>4</a:t>
            </a:r>
            <a:r>
              <a:rPr lang="zh-CN" altLang="en-US"/>
              <a:t>、大阳线出现的次日出现阴纺锤线。</a:t>
            </a:r>
            <a:endParaRPr lang="zh-CN" altLang="en-US"/>
          </a:p>
          <a:p>
            <a:r>
              <a:rPr lang="en-US" altLang="zh-CN"/>
              <a:t>5</a:t>
            </a:r>
            <a:r>
              <a:rPr lang="zh-CN" altLang="en-US"/>
              <a:t>、低位启动大阳线后出现纺锤线。</a:t>
            </a:r>
            <a:endParaRPr lang="zh-CN" altLang="en-US"/>
          </a:p>
          <a:p>
            <a:r>
              <a:rPr lang="en-US" altLang="zh-CN"/>
              <a:t>6</a:t>
            </a:r>
            <a:r>
              <a:rPr lang="zh-CN" altLang="en-US"/>
              <a:t>、低位放量的纺锤线（阳线比阴线强）。</a:t>
            </a:r>
            <a:endParaRPr lang="zh-CN" altLang="en-US"/>
          </a:p>
          <a:p>
            <a:r>
              <a:rPr lang="en-US" altLang="zh-CN"/>
              <a:t>7</a:t>
            </a:r>
            <a:r>
              <a:rPr lang="zh-CN" altLang="en-US"/>
              <a:t>、低位启动后，股价经过</a:t>
            </a:r>
            <a:r>
              <a:rPr lang="en-US" altLang="zh-CN"/>
              <a:t>5——8</a:t>
            </a:r>
            <a:r>
              <a:rPr lang="zh-CN" altLang="en-US"/>
              <a:t>天上涨，在相对高位出现纺锤线。</a:t>
            </a:r>
            <a:endParaRPr lang="zh-CN" altLang="en-US"/>
          </a:p>
          <a:p>
            <a:r>
              <a:rPr lang="en-US" altLang="zh-CN"/>
              <a:t>8</a:t>
            </a:r>
            <a:r>
              <a:rPr lang="zh-CN" altLang="en-US"/>
              <a:t>、在下跌途中出现的阴纺锤线。</a:t>
            </a:r>
            <a:endParaRPr lang="zh-CN" altLang="en-US"/>
          </a:p>
          <a:p>
            <a:r>
              <a:rPr lang="en-US" altLang="zh-CN"/>
              <a:t>9</a:t>
            </a:r>
            <a:r>
              <a:rPr lang="zh-CN" altLang="en-US"/>
              <a:t>、高位放量的纺锤线（不分阴阳）。</a:t>
            </a:r>
            <a:endParaRPr lang="zh-CN" altLang="en-US"/>
          </a:p>
          <a:p>
            <a:r>
              <a:rPr lang="en-US" altLang="zh-CN"/>
              <a:t>10</a:t>
            </a:r>
            <a:r>
              <a:rPr lang="zh-CN" altLang="en-US"/>
              <a:t>、上升过程中位于高点的纺锤线。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三、操盘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3"/>
          </p:nvPr>
        </p:nvSpPr>
        <p:spPr/>
        <p:txBody>
          <a:bodyPr/>
          <a:p>
            <a:r>
              <a:rPr lang="zh-CN" altLang="en-US"/>
              <a:t>纺锤线为警示性</a:t>
            </a:r>
            <a:r>
              <a:rPr lang="en-US" altLang="zh-CN"/>
              <a:t>K</a:t>
            </a:r>
            <a:r>
              <a:rPr lang="zh-CN" altLang="en-US"/>
              <a:t>线。</a:t>
            </a:r>
            <a:endParaRPr lang="zh-CN" altLang="en-US"/>
          </a:p>
          <a:p>
            <a:r>
              <a:rPr lang="zh-CN" altLang="en-US"/>
              <a:t>纺锤线出现后必须配合</a:t>
            </a:r>
            <a:r>
              <a:rPr lang="en-US" altLang="zh-CN"/>
              <a:t>K</a:t>
            </a:r>
            <a:r>
              <a:rPr lang="zh-CN" altLang="en-US"/>
              <a:t>线的位置、量能、盘口进行研判，也可利用次日的</a:t>
            </a:r>
            <a:r>
              <a:rPr lang="en-US" altLang="zh-CN"/>
              <a:t>K</a:t>
            </a:r>
            <a:r>
              <a:rPr lang="zh-CN" altLang="en-US"/>
              <a:t>线进行确定。</a:t>
            </a:r>
            <a:endParaRPr lang="zh-CN" altLang="en-US"/>
          </a:p>
          <a:p>
            <a:r>
              <a:rPr lang="zh-CN" altLang="en-US"/>
              <a:t>另外，拉升的途中若是出现纺锤线，如果是中继整理，不会出现单波</a:t>
            </a:r>
            <a:r>
              <a:rPr lang="en-US" altLang="zh-CN"/>
              <a:t>1.5%</a:t>
            </a:r>
            <a:r>
              <a:rPr lang="zh-CN" altLang="en-US"/>
              <a:t>以上的跌幅，这时</a:t>
            </a:r>
            <a:r>
              <a:rPr lang="en-US" altLang="zh-CN"/>
              <a:t>MACD</a:t>
            </a:r>
            <a:r>
              <a:rPr lang="zh-CN" altLang="en-US"/>
              <a:t>也不会死叉。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案例</a:t>
            </a:r>
            <a:r>
              <a:rPr lang="en-US" altLang="zh-CN"/>
              <a:t>1</a:t>
            </a:r>
            <a:r>
              <a:rPr lang="zh-CN" altLang="en-US"/>
              <a:t>：低位放量的纺锤线是主力吸货的信号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3"/>
          </p:nvPr>
        </p:nvSpPr>
        <p:spPr>
          <a:xfrm>
            <a:off x="395605" y="419100"/>
            <a:ext cx="8199755" cy="3679190"/>
          </a:xfrm>
        </p:spPr>
        <p:txBody>
          <a:bodyPr/>
          <a:p>
            <a:r>
              <a:rPr lang="en-US" altLang="zh-CN"/>
              <a:t>600711</a:t>
            </a:r>
            <a:r>
              <a:rPr lang="zh-CN" altLang="en-US"/>
              <a:t>盛屯矿业</a:t>
            </a:r>
            <a:r>
              <a:rPr lang="en-US" altLang="zh-CN"/>
              <a:t>2014</a:t>
            </a:r>
            <a:r>
              <a:rPr lang="zh-CN" altLang="en-US"/>
              <a:t>年</a:t>
            </a:r>
            <a:r>
              <a:rPr lang="en-US" altLang="zh-CN"/>
              <a:t>7</a:t>
            </a:r>
            <a:r>
              <a:rPr lang="zh-CN" altLang="en-US"/>
              <a:t>月</a:t>
            </a:r>
            <a:r>
              <a:rPr lang="en-US" altLang="zh-CN"/>
              <a:t>24</a:t>
            </a:r>
            <a:r>
              <a:rPr lang="zh-CN" altLang="en-US"/>
              <a:t>日及</a:t>
            </a:r>
            <a:r>
              <a:rPr lang="en-US" altLang="zh-CN"/>
              <a:t>25</a:t>
            </a:r>
            <a:r>
              <a:rPr lang="zh-CN" altLang="en-US"/>
              <a:t>日出现纺锤线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77265" y="845820"/>
            <a:ext cx="7424420" cy="384556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364480" y="2284095"/>
            <a:ext cx="360045" cy="2304415"/>
          </a:xfrm>
          <a:prstGeom prst="rect">
            <a:avLst/>
          </a:prstGeom>
          <a:noFill/>
          <a:ln w="19050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600711</a:t>
            </a:r>
            <a:r>
              <a:rPr lang="zh-CN" altLang="en-US">
                <a:sym typeface="+mn-ea"/>
              </a:rPr>
              <a:t>盛屯矿业</a:t>
            </a:r>
            <a:r>
              <a:rPr lang="en-US" altLang="zh-CN">
                <a:sym typeface="+mn-ea"/>
              </a:rPr>
              <a:t>2014</a:t>
            </a:r>
            <a:r>
              <a:rPr lang="zh-CN" altLang="en-US">
                <a:sym typeface="+mn-ea"/>
              </a:rPr>
              <a:t>年</a:t>
            </a:r>
            <a:r>
              <a:rPr lang="en-US" altLang="zh-CN">
                <a:sym typeface="+mn-ea"/>
              </a:rPr>
              <a:t>7</a:t>
            </a:r>
            <a:r>
              <a:rPr lang="zh-CN" altLang="en-US">
                <a:sym typeface="+mn-ea"/>
              </a:rPr>
              <a:t>月</a:t>
            </a:r>
            <a:r>
              <a:rPr lang="en-US" altLang="zh-CN">
                <a:sym typeface="+mn-ea"/>
              </a:rPr>
              <a:t>25</a:t>
            </a:r>
            <a:r>
              <a:rPr lang="zh-CN" altLang="en-US">
                <a:sym typeface="+mn-ea"/>
              </a:rPr>
              <a:t>日分时走势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3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38275" y="486410"/>
            <a:ext cx="6257290" cy="417131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787390" y="3193415"/>
            <a:ext cx="1908810" cy="43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79500" y="868045"/>
            <a:ext cx="7414260" cy="38639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案例</a:t>
            </a:r>
            <a:r>
              <a:rPr lang="en-US" altLang="zh-CN"/>
              <a:t>2</a:t>
            </a:r>
            <a:r>
              <a:rPr lang="zh-CN" altLang="en-US"/>
              <a:t>：低位放量的纺锤线是主力吸货的信号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3"/>
          </p:nvPr>
        </p:nvSpPr>
        <p:spPr>
          <a:xfrm>
            <a:off x="467360" y="419100"/>
            <a:ext cx="8199755" cy="3679190"/>
          </a:xfrm>
        </p:spPr>
        <p:txBody>
          <a:bodyPr/>
          <a:p>
            <a:r>
              <a:rPr lang="en-US" altLang="zh-CN"/>
              <a:t>300325</a:t>
            </a:r>
            <a:r>
              <a:rPr lang="zh-CN" altLang="en-US"/>
              <a:t>德威新材</a:t>
            </a:r>
            <a:r>
              <a:rPr lang="en-US" altLang="zh-CN"/>
              <a:t>2014</a:t>
            </a:r>
            <a:r>
              <a:rPr lang="zh-CN" altLang="en-US"/>
              <a:t>年</a:t>
            </a:r>
            <a:r>
              <a:rPr lang="en-US" altLang="zh-CN"/>
              <a:t>8</a:t>
            </a:r>
            <a:r>
              <a:rPr lang="zh-CN" altLang="en-US"/>
              <a:t>月</a:t>
            </a:r>
            <a:r>
              <a:rPr lang="en-US" altLang="zh-CN"/>
              <a:t>1</a:t>
            </a:r>
            <a:r>
              <a:rPr lang="zh-CN" altLang="en-US"/>
              <a:t>日出现纺锤线</a:t>
            </a: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554095" y="2284095"/>
            <a:ext cx="215900" cy="2376170"/>
          </a:xfrm>
          <a:prstGeom prst="rect">
            <a:avLst/>
          </a:prstGeom>
          <a:noFill/>
          <a:ln w="19050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8245" y="2124075"/>
            <a:ext cx="1495425" cy="2066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自定义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CA0915"/>
      </a:accent1>
      <a:accent2>
        <a:srgbClr val="FF8421"/>
      </a:accent2>
      <a:accent3>
        <a:srgbClr val="FFC000"/>
      </a:accent3>
      <a:accent4>
        <a:srgbClr val="0070C0"/>
      </a:accent4>
      <a:accent5>
        <a:srgbClr val="0F5666"/>
      </a:accent5>
      <a:accent6>
        <a:srgbClr val="542378"/>
      </a:accent6>
      <a:hlink>
        <a:srgbClr val="FF8119"/>
      </a:hlink>
      <a:folHlink>
        <a:srgbClr val="44B9E8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949</Words>
  <Application>WPS 演示</Application>
  <PresentationFormat>全屏显示(16:9)</PresentationFormat>
  <Paragraphs>88</Paragraphs>
  <Slides>15</Slides>
  <Notes>52</Notes>
  <HiddenSlides>0</HiddenSlides>
  <MMClips>1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楷体</vt:lpstr>
      <vt:lpstr>Wingdings</vt:lpstr>
      <vt:lpstr>Arial Unicode MS</vt:lpstr>
      <vt:lpstr>Calibri</vt:lpstr>
      <vt:lpstr>Office 主题​​</vt:lpstr>
      <vt:lpstr>PowerPoint 演示文稿</vt:lpstr>
      <vt:lpstr>江氏K线天机系列</vt:lpstr>
      <vt:lpstr>一、纺锤线的结构</vt:lpstr>
      <vt:lpstr>PowerPoint 演示文稿</vt:lpstr>
      <vt:lpstr>二、纺锤线的位置及意义</vt:lpstr>
      <vt:lpstr>三、操盘</vt:lpstr>
      <vt:lpstr>案例1：低位放量的纺锤线是主力吸货的信号</vt:lpstr>
      <vt:lpstr>600711盛屯矿业2014年7月25日分时走势</vt:lpstr>
      <vt:lpstr>案例2：低位放量的纺锤线是主力吸货的信号</vt:lpstr>
      <vt:lpstr>300325德威新材2014年8月1日分时走势</vt:lpstr>
      <vt:lpstr>案例3：上涨到前高点出现的纺锤线</vt:lpstr>
      <vt:lpstr>案例4：箱体顶部和底部出现的纺锤线</vt:lpstr>
      <vt:lpstr>案例5：前高位置出现的纺锤线</vt:lpstr>
      <vt:lpstr>总结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airxi2001</dc:creator>
  <cp:lastModifiedBy>大概来自魔仙堡</cp:lastModifiedBy>
  <cp:revision>430</cp:revision>
  <dcterms:created xsi:type="dcterms:W3CDTF">2015-12-07T12:33:00Z</dcterms:created>
  <dcterms:modified xsi:type="dcterms:W3CDTF">2019-02-25T06:44:04Z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</Properties>
</file>